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  <p:sldMasterId id="2147483737" r:id="rId2"/>
  </p:sldMasterIdLst>
  <p:notesMasterIdLst>
    <p:notesMasterId r:id="rId43"/>
  </p:notesMasterIdLst>
  <p:sldIdLst>
    <p:sldId id="276" r:id="rId3"/>
    <p:sldId id="372" r:id="rId4"/>
    <p:sldId id="373" r:id="rId5"/>
    <p:sldId id="417" r:id="rId6"/>
    <p:sldId id="406" r:id="rId7"/>
    <p:sldId id="374" r:id="rId8"/>
    <p:sldId id="407" r:id="rId9"/>
    <p:sldId id="379" r:id="rId10"/>
    <p:sldId id="408" r:id="rId11"/>
    <p:sldId id="381" r:id="rId12"/>
    <p:sldId id="382" r:id="rId13"/>
    <p:sldId id="410" r:id="rId14"/>
    <p:sldId id="383" r:id="rId15"/>
    <p:sldId id="409" r:id="rId16"/>
    <p:sldId id="384" r:id="rId17"/>
    <p:sldId id="385" r:id="rId18"/>
    <p:sldId id="402" r:id="rId19"/>
    <p:sldId id="403" r:id="rId20"/>
    <p:sldId id="411" r:id="rId21"/>
    <p:sldId id="388" r:id="rId22"/>
    <p:sldId id="389" r:id="rId23"/>
    <p:sldId id="396" r:id="rId24"/>
    <p:sldId id="412" r:id="rId25"/>
    <p:sldId id="397" r:id="rId26"/>
    <p:sldId id="390" r:id="rId27"/>
    <p:sldId id="391" r:id="rId28"/>
    <p:sldId id="392" r:id="rId29"/>
    <p:sldId id="393" r:id="rId30"/>
    <p:sldId id="394" r:id="rId31"/>
    <p:sldId id="395" r:id="rId32"/>
    <p:sldId id="386" r:id="rId33"/>
    <p:sldId id="398" r:id="rId34"/>
    <p:sldId id="399" r:id="rId35"/>
    <p:sldId id="400" r:id="rId36"/>
    <p:sldId id="401" r:id="rId37"/>
    <p:sldId id="415" r:id="rId38"/>
    <p:sldId id="414" r:id="rId39"/>
    <p:sldId id="405" r:id="rId40"/>
    <p:sldId id="416" r:id="rId41"/>
    <p:sldId id="300" r:id="rId42"/>
  </p:sldIdLst>
  <p:sldSz cx="6858000" cy="5143500"/>
  <p:notesSz cx="9144000" cy="514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76" userDrawn="1">
          <p15:clr>
            <a:srgbClr val="A4A3A4"/>
          </p15:clr>
        </p15:guide>
        <p15:guide id="2" pos="1620" userDrawn="1">
          <p15:clr>
            <a:srgbClr val="A4A3A4"/>
          </p15:clr>
        </p15:guide>
        <p15:guide id="3" orient="horz" pos="301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cky Broughton" initials="BB" lastIdx="1" clrIdx="0">
    <p:extLst/>
  </p:cmAuthor>
  <p:cmAuthor id="2" name="Joanne Lynch" initials="JL" lastIdx="3" clrIdx="1"/>
  <p:cmAuthor id="3" name="Melissa Raffel" initials="MR" lastIdx="1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ACC6"/>
    <a:srgbClr val="ACE946"/>
    <a:srgbClr val="47D872"/>
    <a:srgbClr val="00FF00"/>
    <a:srgbClr val="00CC99"/>
    <a:srgbClr val="97D2FF"/>
    <a:srgbClr val="1F1472"/>
    <a:srgbClr val="455560"/>
    <a:srgbClr val="0D107D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06" autoAdjust="0"/>
    <p:restoredTop sz="94364" autoAdjust="0"/>
  </p:normalViewPr>
  <p:slideViewPr>
    <p:cSldViewPr>
      <p:cViewPr varScale="1">
        <p:scale>
          <a:sx n="87" d="100"/>
          <a:sy n="87" d="100"/>
        </p:scale>
        <p:origin x="1278" y="78"/>
      </p:cViewPr>
      <p:guideLst>
        <p:guide orient="horz" pos="2676"/>
        <p:guide pos="1620"/>
        <p:guide orient="horz" pos="301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06BB2A-0406-4176-9879-3823CAEF0B1E}" type="doc">
      <dgm:prSet loTypeId="urn:microsoft.com/office/officeart/2005/8/layout/vList3" loCatId="list" qsTypeId="urn:microsoft.com/office/officeart/2005/8/quickstyle/simple1" qsCatId="simple" csTypeId="urn:microsoft.com/office/officeart/2005/8/colors/accent5_2" csCatId="accent5" phldr="1"/>
      <dgm:spPr/>
    </dgm:pt>
    <dgm:pt modelId="{6F1ABFF2-B008-4730-B4C0-E0C561E02EED}">
      <dgm:prSet phldrT="[Text]"/>
      <dgm:spPr>
        <a:solidFill>
          <a:srgbClr val="00B050"/>
        </a:solidFill>
      </dgm:spPr>
      <dgm:t>
        <a:bodyPr/>
        <a:lstStyle/>
        <a:p>
          <a:r>
            <a:rPr lang="es-CO" noProof="0" dirty="0" smtClean="0"/>
            <a:t>No nos dejaron cambiar el titulo del libro</a:t>
          </a:r>
          <a:endParaRPr lang="es-CO" noProof="0" dirty="0"/>
        </a:p>
      </dgm:t>
    </dgm:pt>
    <dgm:pt modelId="{5B3D088C-4AFF-4AA8-89E9-E3B3B7ED62BC}" type="parTrans" cxnId="{460D0541-2424-434D-90BA-F4103FBF0655}">
      <dgm:prSet/>
      <dgm:spPr/>
      <dgm:t>
        <a:bodyPr/>
        <a:lstStyle/>
        <a:p>
          <a:endParaRPr lang="es-CO" noProof="0" dirty="0"/>
        </a:p>
      </dgm:t>
    </dgm:pt>
    <dgm:pt modelId="{23469F86-1AEA-4A2A-801B-C4BF142517E8}" type="sibTrans" cxnId="{460D0541-2424-434D-90BA-F4103FBF0655}">
      <dgm:prSet/>
      <dgm:spPr/>
      <dgm:t>
        <a:bodyPr/>
        <a:lstStyle/>
        <a:p>
          <a:endParaRPr lang="es-CO" noProof="0" dirty="0"/>
        </a:p>
      </dgm:t>
    </dgm:pt>
    <dgm:pt modelId="{57D26F75-4E44-4063-AAAE-0123629BF892}" type="pres">
      <dgm:prSet presAssocID="{F906BB2A-0406-4176-9879-3823CAEF0B1E}" presName="linearFlow" presStyleCnt="0">
        <dgm:presLayoutVars>
          <dgm:dir/>
          <dgm:resizeHandles val="exact"/>
        </dgm:presLayoutVars>
      </dgm:prSet>
      <dgm:spPr/>
    </dgm:pt>
    <dgm:pt modelId="{5E13E4F4-8692-4347-B5A6-4412040CBFC2}" type="pres">
      <dgm:prSet presAssocID="{6F1ABFF2-B008-4730-B4C0-E0C561E02EED}" presName="composite" presStyleCnt="0"/>
      <dgm:spPr/>
    </dgm:pt>
    <dgm:pt modelId="{FC958E18-FD87-4836-A075-E87F5D9D778B}" type="pres">
      <dgm:prSet presAssocID="{6F1ABFF2-B008-4730-B4C0-E0C561E02EED}" presName="imgShp" presStyleLbl="fgImgPlace1" presStyleIdx="0" presStyleCnt="1"/>
      <dgm:spPr>
        <a:blipFill>
          <a:blip xmlns:r="http://schemas.openxmlformats.org/officeDocument/2006/relationships" r:embed="rId1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  <dgm:pt modelId="{3454A3C8-CCE6-4E99-AFFC-4E7290CDAF1D}" type="pres">
      <dgm:prSet presAssocID="{6F1ABFF2-B008-4730-B4C0-E0C561E02EED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F6EDE6-3A50-4E89-A2FB-B9A053355F7B}" type="presOf" srcId="{F906BB2A-0406-4176-9879-3823CAEF0B1E}" destId="{57D26F75-4E44-4063-AAAE-0123629BF892}" srcOrd="0" destOrd="0" presId="urn:microsoft.com/office/officeart/2005/8/layout/vList3"/>
    <dgm:cxn modelId="{6E095107-6A6D-4F7F-B1CA-24DD96ABB864}" type="presOf" srcId="{6F1ABFF2-B008-4730-B4C0-E0C561E02EED}" destId="{3454A3C8-CCE6-4E99-AFFC-4E7290CDAF1D}" srcOrd="0" destOrd="0" presId="urn:microsoft.com/office/officeart/2005/8/layout/vList3"/>
    <dgm:cxn modelId="{460D0541-2424-434D-90BA-F4103FBF0655}" srcId="{F906BB2A-0406-4176-9879-3823CAEF0B1E}" destId="{6F1ABFF2-B008-4730-B4C0-E0C561E02EED}" srcOrd="0" destOrd="0" parTransId="{5B3D088C-4AFF-4AA8-89E9-E3B3B7ED62BC}" sibTransId="{23469F86-1AEA-4A2A-801B-C4BF142517E8}"/>
    <dgm:cxn modelId="{399C2D1B-0080-476D-9D36-E2899E4EC1D3}" type="presParOf" srcId="{57D26F75-4E44-4063-AAAE-0123629BF892}" destId="{5E13E4F4-8692-4347-B5A6-4412040CBFC2}" srcOrd="0" destOrd="0" presId="urn:microsoft.com/office/officeart/2005/8/layout/vList3"/>
    <dgm:cxn modelId="{0BD5DB6C-B7B7-49BE-B5FC-1BD339509A70}" type="presParOf" srcId="{5E13E4F4-8692-4347-B5A6-4412040CBFC2}" destId="{FC958E18-FD87-4836-A075-E87F5D9D778B}" srcOrd="0" destOrd="0" presId="urn:microsoft.com/office/officeart/2005/8/layout/vList3"/>
    <dgm:cxn modelId="{4C228E29-3FFA-4F2E-B56A-BD1123296153}" type="presParOf" srcId="{5E13E4F4-8692-4347-B5A6-4412040CBFC2}" destId="{3454A3C8-CCE6-4E99-AFFC-4E7290CDAF1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06BB2A-0406-4176-9879-3823CAEF0B1E}" type="doc">
      <dgm:prSet loTypeId="urn:microsoft.com/office/officeart/2005/8/layout/vList3" loCatId="list" qsTypeId="urn:microsoft.com/office/officeart/2005/8/quickstyle/simple1" qsCatId="simple" csTypeId="urn:microsoft.com/office/officeart/2005/8/colors/accent5_2" csCatId="accent5" phldr="1"/>
      <dgm:spPr/>
    </dgm:pt>
    <dgm:pt modelId="{6F1ABFF2-B008-4730-B4C0-E0C561E02EED}">
      <dgm:prSet phldrT="[Text]"/>
      <dgm:spPr>
        <a:solidFill>
          <a:srgbClr val="00B050"/>
        </a:solidFill>
      </dgm:spPr>
      <dgm:t>
        <a:bodyPr/>
        <a:lstStyle/>
        <a:p>
          <a:r>
            <a:rPr lang="es-CO" noProof="0" dirty="0" smtClean="0"/>
            <a:t>Cuando ya habíamos terminado el libro. Salió el triangulo del talento.</a:t>
          </a:r>
          <a:endParaRPr lang="es-CO" noProof="0" dirty="0"/>
        </a:p>
      </dgm:t>
    </dgm:pt>
    <dgm:pt modelId="{5B3D088C-4AFF-4AA8-89E9-E3B3B7ED62BC}" type="parTrans" cxnId="{460D0541-2424-434D-90BA-F4103FBF0655}">
      <dgm:prSet/>
      <dgm:spPr/>
      <dgm:t>
        <a:bodyPr/>
        <a:lstStyle/>
        <a:p>
          <a:endParaRPr lang="es-CO" noProof="0" dirty="0"/>
        </a:p>
      </dgm:t>
    </dgm:pt>
    <dgm:pt modelId="{23469F86-1AEA-4A2A-801B-C4BF142517E8}" type="sibTrans" cxnId="{460D0541-2424-434D-90BA-F4103FBF0655}">
      <dgm:prSet/>
      <dgm:spPr/>
      <dgm:t>
        <a:bodyPr/>
        <a:lstStyle/>
        <a:p>
          <a:endParaRPr lang="es-CO" noProof="0" dirty="0"/>
        </a:p>
      </dgm:t>
    </dgm:pt>
    <dgm:pt modelId="{57D26F75-4E44-4063-AAAE-0123629BF892}" type="pres">
      <dgm:prSet presAssocID="{F906BB2A-0406-4176-9879-3823CAEF0B1E}" presName="linearFlow" presStyleCnt="0">
        <dgm:presLayoutVars>
          <dgm:dir/>
          <dgm:resizeHandles val="exact"/>
        </dgm:presLayoutVars>
      </dgm:prSet>
      <dgm:spPr/>
    </dgm:pt>
    <dgm:pt modelId="{5E13E4F4-8692-4347-B5A6-4412040CBFC2}" type="pres">
      <dgm:prSet presAssocID="{6F1ABFF2-B008-4730-B4C0-E0C561E02EED}" presName="composite" presStyleCnt="0"/>
      <dgm:spPr/>
    </dgm:pt>
    <dgm:pt modelId="{FC958E18-FD87-4836-A075-E87F5D9D778B}" type="pres">
      <dgm:prSet presAssocID="{6F1ABFF2-B008-4730-B4C0-E0C561E02EED}" presName="imgShp" presStyleLbl="fgImgPlace1" presStyleIdx="0" presStyleCnt="1"/>
      <dgm:spPr>
        <a:blipFill>
          <a:blip xmlns:r="http://schemas.openxmlformats.org/officeDocument/2006/relationships" r:embed="rId1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  <dgm:pt modelId="{3454A3C8-CCE6-4E99-AFFC-4E7290CDAF1D}" type="pres">
      <dgm:prSet presAssocID="{6F1ABFF2-B008-4730-B4C0-E0C561E02EED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F6EDE6-3A50-4E89-A2FB-B9A053355F7B}" type="presOf" srcId="{F906BB2A-0406-4176-9879-3823CAEF0B1E}" destId="{57D26F75-4E44-4063-AAAE-0123629BF892}" srcOrd="0" destOrd="0" presId="urn:microsoft.com/office/officeart/2005/8/layout/vList3"/>
    <dgm:cxn modelId="{6E095107-6A6D-4F7F-B1CA-24DD96ABB864}" type="presOf" srcId="{6F1ABFF2-B008-4730-B4C0-E0C561E02EED}" destId="{3454A3C8-CCE6-4E99-AFFC-4E7290CDAF1D}" srcOrd="0" destOrd="0" presId="urn:microsoft.com/office/officeart/2005/8/layout/vList3"/>
    <dgm:cxn modelId="{460D0541-2424-434D-90BA-F4103FBF0655}" srcId="{F906BB2A-0406-4176-9879-3823CAEF0B1E}" destId="{6F1ABFF2-B008-4730-B4C0-E0C561E02EED}" srcOrd="0" destOrd="0" parTransId="{5B3D088C-4AFF-4AA8-89E9-E3B3B7ED62BC}" sibTransId="{23469F86-1AEA-4A2A-801B-C4BF142517E8}"/>
    <dgm:cxn modelId="{399C2D1B-0080-476D-9D36-E2899E4EC1D3}" type="presParOf" srcId="{57D26F75-4E44-4063-AAAE-0123629BF892}" destId="{5E13E4F4-8692-4347-B5A6-4412040CBFC2}" srcOrd="0" destOrd="0" presId="urn:microsoft.com/office/officeart/2005/8/layout/vList3"/>
    <dgm:cxn modelId="{0BD5DB6C-B7B7-49BE-B5FC-1BD339509A70}" type="presParOf" srcId="{5E13E4F4-8692-4347-B5A6-4412040CBFC2}" destId="{FC958E18-FD87-4836-A075-E87F5D9D778B}" srcOrd="0" destOrd="0" presId="urn:microsoft.com/office/officeart/2005/8/layout/vList3"/>
    <dgm:cxn modelId="{4C228E29-3FFA-4F2E-B56A-BD1123296153}" type="presParOf" srcId="{5E13E4F4-8692-4347-B5A6-4412040CBFC2}" destId="{3454A3C8-CCE6-4E99-AFFC-4E7290CDAF1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1A3420-A61D-42AC-9194-E5E7A4E2CD26}" type="doc">
      <dgm:prSet loTypeId="urn:microsoft.com/office/officeart/2005/8/layout/process2" loCatId="process" qsTypeId="urn:microsoft.com/office/officeart/2005/8/quickstyle/simple1" qsCatId="simple" csTypeId="urn:microsoft.com/office/officeart/2005/8/colors/colorful5" csCatId="colorful" phldr="1"/>
      <dgm:spPr/>
    </dgm:pt>
    <dgm:pt modelId="{481015E7-876D-4335-A37B-E327F592C062}">
      <dgm:prSet phldrT="[Text]"/>
      <dgm:spPr/>
      <dgm:t>
        <a:bodyPr/>
        <a:lstStyle/>
        <a:p>
          <a:r>
            <a:rPr lang="es-CO" noProof="0" dirty="0" smtClean="0"/>
            <a:t>Revisar requisitos</a:t>
          </a:r>
          <a:endParaRPr lang="es-CO" noProof="0" dirty="0"/>
        </a:p>
      </dgm:t>
    </dgm:pt>
    <dgm:pt modelId="{062B05B6-5EA9-4872-A5AF-D24EE022B553}" type="parTrans" cxnId="{63E54D41-A523-4B1E-B06A-2847AEDD9731}">
      <dgm:prSet/>
      <dgm:spPr/>
      <dgm:t>
        <a:bodyPr/>
        <a:lstStyle/>
        <a:p>
          <a:endParaRPr lang="es-CO" noProof="0" dirty="0"/>
        </a:p>
      </dgm:t>
    </dgm:pt>
    <dgm:pt modelId="{9A92A9CF-92CA-4C58-A9D7-35CB0D76CC29}" type="sibTrans" cxnId="{63E54D41-A523-4B1E-B06A-2847AEDD9731}">
      <dgm:prSet/>
      <dgm:spPr/>
      <dgm:t>
        <a:bodyPr/>
        <a:lstStyle/>
        <a:p>
          <a:endParaRPr lang="es-CO" noProof="0" dirty="0"/>
        </a:p>
      </dgm:t>
    </dgm:pt>
    <dgm:pt modelId="{BF40C666-C7C9-4F0B-8886-415FCEAE134D}">
      <dgm:prSet phldrT="[Text]"/>
      <dgm:spPr/>
      <dgm:t>
        <a:bodyPr/>
        <a:lstStyle/>
        <a:p>
          <a:r>
            <a:rPr lang="es-CO" noProof="0" dirty="0" smtClean="0"/>
            <a:t>Evaluar competencias</a:t>
          </a:r>
          <a:endParaRPr lang="es-CO" noProof="0" dirty="0"/>
        </a:p>
      </dgm:t>
    </dgm:pt>
    <dgm:pt modelId="{B2F496A4-BF27-469D-B97F-B39638DC3548}" type="parTrans" cxnId="{B262AD97-5EDC-40AB-B9EA-07A0E71DB363}">
      <dgm:prSet/>
      <dgm:spPr/>
      <dgm:t>
        <a:bodyPr/>
        <a:lstStyle/>
        <a:p>
          <a:endParaRPr lang="es-CO" noProof="0" dirty="0"/>
        </a:p>
      </dgm:t>
    </dgm:pt>
    <dgm:pt modelId="{7B8824CA-57E7-46D3-9406-42B935E3A3EE}" type="sibTrans" cxnId="{B262AD97-5EDC-40AB-B9EA-07A0E71DB363}">
      <dgm:prSet/>
      <dgm:spPr/>
      <dgm:t>
        <a:bodyPr/>
        <a:lstStyle/>
        <a:p>
          <a:endParaRPr lang="es-CO" noProof="0" dirty="0"/>
        </a:p>
      </dgm:t>
    </dgm:pt>
    <dgm:pt modelId="{CC48B125-B9D4-4787-B105-1D89F2CC399D}">
      <dgm:prSet phldrT="[Text]"/>
      <dgm:spPr/>
      <dgm:t>
        <a:bodyPr/>
        <a:lstStyle/>
        <a:p>
          <a:r>
            <a:rPr lang="es-CO" noProof="0" dirty="0" smtClean="0"/>
            <a:t>Preparar un plan de desarrollo de competencias</a:t>
          </a:r>
          <a:endParaRPr lang="es-CO" noProof="0" dirty="0"/>
        </a:p>
      </dgm:t>
    </dgm:pt>
    <dgm:pt modelId="{5A1F89C9-4E61-465C-9936-F072CFF050B4}" type="parTrans" cxnId="{9D8CA9D9-AAD8-4246-9EE4-76C263075EA4}">
      <dgm:prSet/>
      <dgm:spPr/>
      <dgm:t>
        <a:bodyPr/>
        <a:lstStyle/>
        <a:p>
          <a:endParaRPr lang="es-CO" noProof="0" dirty="0"/>
        </a:p>
      </dgm:t>
    </dgm:pt>
    <dgm:pt modelId="{38498587-F7D4-4E94-B6BD-B72C36145DAC}" type="sibTrans" cxnId="{9D8CA9D9-AAD8-4246-9EE4-76C263075EA4}">
      <dgm:prSet/>
      <dgm:spPr/>
      <dgm:t>
        <a:bodyPr/>
        <a:lstStyle/>
        <a:p>
          <a:endParaRPr lang="es-CO" noProof="0" dirty="0"/>
        </a:p>
      </dgm:t>
    </dgm:pt>
    <dgm:pt modelId="{26E0FA51-2372-431C-AA3E-9A16FF332309}">
      <dgm:prSet phldrT="[Text]"/>
      <dgm:spPr/>
      <dgm:t>
        <a:bodyPr/>
        <a:lstStyle/>
        <a:p>
          <a:r>
            <a:rPr lang="es-CO" noProof="0" dirty="0" smtClean="0"/>
            <a:t>Ejecutar el plan de desarrollo de competencias</a:t>
          </a:r>
          <a:endParaRPr lang="es-CO" noProof="0" dirty="0"/>
        </a:p>
      </dgm:t>
    </dgm:pt>
    <dgm:pt modelId="{2C2B93B6-9AEC-406B-850B-84CBC2910E04}" type="parTrans" cxnId="{07CBB67B-0BC3-4326-8AB8-C728F2263BA7}">
      <dgm:prSet/>
      <dgm:spPr/>
      <dgm:t>
        <a:bodyPr/>
        <a:lstStyle/>
        <a:p>
          <a:endParaRPr lang="es-CO" noProof="0" dirty="0"/>
        </a:p>
      </dgm:t>
    </dgm:pt>
    <dgm:pt modelId="{C304C168-46C3-44DF-B464-E6C9168333C3}" type="sibTrans" cxnId="{07CBB67B-0BC3-4326-8AB8-C728F2263BA7}">
      <dgm:prSet/>
      <dgm:spPr/>
      <dgm:t>
        <a:bodyPr/>
        <a:lstStyle/>
        <a:p>
          <a:endParaRPr lang="es-CO" noProof="0" dirty="0"/>
        </a:p>
      </dgm:t>
    </dgm:pt>
    <dgm:pt modelId="{3692FFF7-AE4E-4C1B-8ADB-E35C74ABE626}" type="pres">
      <dgm:prSet presAssocID="{DF1A3420-A61D-42AC-9194-E5E7A4E2CD26}" presName="linearFlow" presStyleCnt="0">
        <dgm:presLayoutVars>
          <dgm:resizeHandles val="exact"/>
        </dgm:presLayoutVars>
      </dgm:prSet>
      <dgm:spPr/>
    </dgm:pt>
    <dgm:pt modelId="{50080032-AE68-45E4-BF23-78BD51A22C6C}" type="pres">
      <dgm:prSet presAssocID="{481015E7-876D-4335-A37B-E327F592C06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42545F-E793-4C85-92E4-216AD5BA1864}" type="pres">
      <dgm:prSet presAssocID="{9A92A9CF-92CA-4C58-A9D7-35CB0D76CC2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2D14B1EE-964A-440A-9601-487EFFE6E943}" type="pres">
      <dgm:prSet presAssocID="{9A92A9CF-92CA-4C58-A9D7-35CB0D76CC2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0709785A-3E2D-473E-813B-7C1D31D3219B}" type="pres">
      <dgm:prSet presAssocID="{BF40C666-C7C9-4F0B-8886-415FCEAE134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027CF9-16FA-46FA-9AA4-CBC716471FF7}" type="pres">
      <dgm:prSet presAssocID="{7B8824CA-57E7-46D3-9406-42B935E3A3EE}" presName="sibTrans" presStyleLbl="sibTrans2D1" presStyleIdx="1" presStyleCnt="3"/>
      <dgm:spPr/>
      <dgm:t>
        <a:bodyPr/>
        <a:lstStyle/>
        <a:p>
          <a:endParaRPr lang="en-US"/>
        </a:p>
      </dgm:t>
    </dgm:pt>
    <dgm:pt modelId="{6B7AEA71-3D6F-44FD-A6A2-1D5B11BEAC8C}" type="pres">
      <dgm:prSet presAssocID="{7B8824CA-57E7-46D3-9406-42B935E3A3EE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D56A2643-3C1C-4AFE-9E02-D9B39790EA86}" type="pres">
      <dgm:prSet presAssocID="{CC48B125-B9D4-4787-B105-1D89F2CC399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A01E49-2D68-4E85-9B37-5E658A023ECA}" type="pres">
      <dgm:prSet presAssocID="{38498587-F7D4-4E94-B6BD-B72C36145DAC}" presName="sibTrans" presStyleLbl="sibTrans2D1" presStyleIdx="2" presStyleCnt="3"/>
      <dgm:spPr/>
      <dgm:t>
        <a:bodyPr/>
        <a:lstStyle/>
        <a:p>
          <a:endParaRPr lang="en-US"/>
        </a:p>
      </dgm:t>
    </dgm:pt>
    <dgm:pt modelId="{E370B5D3-E7E4-4707-B0BE-B5120400E88D}" type="pres">
      <dgm:prSet presAssocID="{38498587-F7D4-4E94-B6BD-B72C36145DAC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C1DB4302-4E58-4D7C-887E-D47641621DD6}" type="pres">
      <dgm:prSet presAssocID="{26E0FA51-2372-431C-AA3E-9A16FF33230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B0C473-1B4A-4DB2-8020-4C002DCF6871}" type="presOf" srcId="{38498587-F7D4-4E94-B6BD-B72C36145DAC}" destId="{E370B5D3-E7E4-4707-B0BE-B5120400E88D}" srcOrd="1" destOrd="0" presId="urn:microsoft.com/office/officeart/2005/8/layout/process2"/>
    <dgm:cxn modelId="{D01DCE40-8DD6-41D2-80CC-8FCE1756F5D6}" type="presOf" srcId="{9A92A9CF-92CA-4C58-A9D7-35CB0D76CC29}" destId="{3C42545F-E793-4C85-92E4-216AD5BA1864}" srcOrd="0" destOrd="0" presId="urn:microsoft.com/office/officeart/2005/8/layout/process2"/>
    <dgm:cxn modelId="{C98DE616-EF9A-4DE6-A06D-D5EE82FF5758}" type="presOf" srcId="{481015E7-876D-4335-A37B-E327F592C062}" destId="{50080032-AE68-45E4-BF23-78BD51A22C6C}" srcOrd="0" destOrd="0" presId="urn:microsoft.com/office/officeart/2005/8/layout/process2"/>
    <dgm:cxn modelId="{9D8CA9D9-AAD8-4246-9EE4-76C263075EA4}" srcId="{DF1A3420-A61D-42AC-9194-E5E7A4E2CD26}" destId="{CC48B125-B9D4-4787-B105-1D89F2CC399D}" srcOrd="2" destOrd="0" parTransId="{5A1F89C9-4E61-465C-9936-F072CFF050B4}" sibTransId="{38498587-F7D4-4E94-B6BD-B72C36145DAC}"/>
    <dgm:cxn modelId="{ED16A0F6-1D9E-4DAA-95A3-6B67A7D916D6}" type="presOf" srcId="{BF40C666-C7C9-4F0B-8886-415FCEAE134D}" destId="{0709785A-3E2D-473E-813B-7C1D31D3219B}" srcOrd="0" destOrd="0" presId="urn:microsoft.com/office/officeart/2005/8/layout/process2"/>
    <dgm:cxn modelId="{DA571DAD-A3E5-4827-A42B-00CFACBB7DB6}" type="presOf" srcId="{38498587-F7D4-4E94-B6BD-B72C36145DAC}" destId="{D2A01E49-2D68-4E85-9B37-5E658A023ECA}" srcOrd="0" destOrd="0" presId="urn:microsoft.com/office/officeart/2005/8/layout/process2"/>
    <dgm:cxn modelId="{242676CE-079A-43AC-BCB1-43D85BB0E61D}" type="presOf" srcId="{CC48B125-B9D4-4787-B105-1D89F2CC399D}" destId="{D56A2643-3C1C-4AFE-9E02-D9B39790EA86}" srcOrd="0" destOrd="0" presId="urn:microsoft.com/office/officeart/2005/8/layout/process2"/>
    <dgm:cxn modelId="{5D42165B-BAF1-4BCF-938E-EC2B5F5624DB}" type="presOf" srcId="{26E0FA51-2372-431C-AA3E-9A16FF332309}" destId="{C1DB4302-4E58-4D7C-887E-D47641621DD6}" srcOrd="0" destOrd="0" presId="urn:microsoft.com/office/officeart/2005/8/layout/process2"/>
    <dgm:cxn modelId="{A1BD3B6D-FAB5-4FF2-8763-EACE66C56A14}" type="presOf" srcId="{7B8824CA-57E7-46D3-9406-42B935E3A3EE}" destId="{6B7AEA71-3D6F-44FD-A6A2-1D5B11BEAC8C}" srcOrd="1" destOrd="0" presId="urn:microsoft.com/office/officeart/2005/8/layout/process2"/>
    <dgm:cxn modelId="{5D1979E1-08BC-4DB1-94C9-029B77D2DDAB}" type="presOf" srcId="{DF1A3420-A61D-42AC-9194-E5E7A4E2CD26}" destId="{3692FFF7-AE4E-4C1B-8ADB-E35C74ABE626}" srcOrd="0" destOrd="0" presId="urn:microsoft.com/office/officeart/2005/8/layout/process2"/>
    <dgm:cxn modelId="{B262AD97-5EDC-40AB-B9EA-07A0E71DB363}" srcId="{DF1A3420-A61D-42AC-9194-E5E7A4E2CD26}" destId="{BF40C666-C7C9-4F0B-8886-415FCEAE134D}" srcOrd="1" destOrd="0" parTransId="{B2F496A4-BF27-469D-B97F-B39638DC3548}" sibTransId="{7B8824CA-57E7-46D3-9406-42B935E3A3EE}"/>
    <dgm:cxn modelId="{63E54D41-A523-4B1E-B06A-2847AEDD9731}" srcId="{DF1A3420-A61D-42AC-9194-E5E7A4E2CD26}" destId="{481015E7-876D-4335-A37B-E327F592C062}" srcOrd="0" destOrd="0" parTransId="{062B05B6-5EA9-4872-A5AF-D24EE022B553}" sibTransId="{9A92A9CF-92CA-4C58-A9D7-35CB0D76CC29}"/>
    <dgm:cxn modelId="{07CBB67B-0BC3-4326-8AB8-C728F2263BA7}" srcId="{DF1A3420-A61D-42AC-9194-E5E7A4E2CD26}" destId="{26E0FA51-2372-431C-AA3E-9A16FF332309}" srcOrd="3" destOrd="0" parTransId="{2C2B93B6-9AEC-406B-850B-84CBC2910E04}" sibTransId="{C304C168-46C3-44DF-B464-E6C9168333C3}"/>
    <dgm:cxn modelId="{3683D8C9-31F3-44A5-81B9-BF259FED8436}" type="presOf" srcId="{7B8824CA-57E7-46D3-9406-42B935E3A3EE}" destId="{55027CF9-16FA-46FA-9AA4-CBC716471FF7}" srcOrd="0" destOrd="0" presId="urn:microsoft.com/office/officeart/2005/8/layout/process2"/>
    <dgm:cxn modelId="{F6F63D6A-B61B-46DA-AA47-8A95DAF83584}" type="presOf" srcId="{9A92A9CF-92CA-4C58-A9D7-35CB0D76CC29}" destId="{2D14B1EE-964A-440A-9601-487EFFE6E943}" srcOrd="1" destOrd="0" presId="urn:microsoft.com/office/officeart/2005/8/layout/process2"/>
    <dgm:cxn modelId="{0BBC2F06-CA2B-4EA0-8354-A8825E129FD9}" type="presParOf" srcId="{3692FFF7-AE4E-4C1B-8ADB-E35C74ABE626}" destId="{50080032-AE68-45E4-BF23-78BD51A22C6C}" srcOrd="0" destOrd="0" presId="urn:microsoft.com/office/officeart/2005/8/layout/process2"/>
    <dgm:cxn modelId="{DF1B080F-95AE-4340-8C0E-4AC36928D824}" type="presParOf" srcId="{3692FFF7-AE4E-4C1B-8ADB-E35C74ABE626}" destId="{3C42545F-E793-4C85-92E4-216AD5BA1864}" srcOrd="1" destOrd="0" presId="urn:microsoft.com/office/officeart/2005/8/layout/process2"/>
    <dgm:cxn modelId="{7C6EEFC6-4B5F-4BC8-B798-259F1BFAEDA8}" type="presParOf" srcId="{3C42545F-E793-4C85-92E4-216AD5BA1864}" destId="{2D14B1EE-964A-440A-9601-487EFFE6E943}" srcOrd="0" destOrd="0" presId="urn:microsoft.com/office/officeart/2005/8/layout/process2"/>
    <dgm:cxn modelId="{09245628-DFAF-4F45-97EA-3A04502800EF}" type="presParOf" srcId="{3692FFF7-AE4E-4C1B-8ADB-E35C74ABE626}" destId="{0709785A-3E2D-473E-813B-7C1D31D3219B}" srcOrd="2" destOrd="0" presId="urn:microsoft.com/office/officeart/2005/8/layout/process2"/>
    <dgm:cxn modelId="{01CCACF5-494A-4F51-8512-F07F9DF7EB56}" type="presParOf" srcId="{3692FFF7-AE4E-4C1B-8ADB-E35C74ABE626}" destId="{55027CF9-16FA-46FA-9AA4-CBC716471FF7}" srcOrd="3" destOrd="0" presId="urn:microsoft.com/office/officeart/2005/8/layout/process2"/>
    <dgm:cxn modelId="{594938BA-F4EC-487C-B5B4-FCEBC0EFFAA1}" type="presParOf" srcId="{55027CF9-16FA-46FA-9AA4-CBC716471FF7}" destId="{6B7AEA71-3D6F-44FD-A6A2-1D5B11BEAC8C}" srcOrd="0" destOrd="0" presId="urn:microsoft.com/office/officeart/2005/8/layout/process2"/>
    <dgm:cxn modelId="{9810C776-08CB-4AFD-83AD-FD38F1EF452F}" type="presParOf" srcId="{3692FFF7-AE4E-4C1B-8ADB-E35C74ABE626}" destId="{D56A2643-3C1C-4AFE-9E02-D9B39790EA86}" srcOrd="4" destOrd="0" presId="urn:microsoft.com/office/officeart/2005/8/layout/process2"/>
    <dgm:cxn modelId="{E36D7B02-9922-4BA9-854D-E652D272B97D}" type="presParOf" srcId="{3692FFF7-AE4E-4C1B-8ADB-E35C74ABE626}" destId="{D2A01E49-2D68-4E85-9B37-5E658A023ECA}" srcOrd="5" destOrd="0" presId="urn:microsoft.com/office/officeart/2005/8/layout/process2"/>
    <dgm:cxn modelId="{F862B3FB-BE0D-4AF2-8C7D-CB9B98028779}" type="presParOf" srcId="{D2A01E49-2D68-4E85-9B37-5E658A023ECA}" destId="{E370B5D3-E7E4-4707-B0BE-B5120400E88D}" srcOrd="0" destOrd="0" presId="urn:microsoft.com/office/officeart/2005/8/layout/process2"/>
    <dgm:cxn modelId="{610BAE7E-8DAE-4CDC-8BCC-CC5CA0A35016}" type="presParOf" srcId="{3692FFF7-AE4E-4C1B-8ADB-E35C74ABE626}" destId="{C1DB4302-4E58-4D7C-887E-D47641621DD6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06BB2A-0406-4176-9879-3823CAEF0B1E}" type="doc">
      <dgm:prSet loTypeId="urn:microsoft.com/office/officeart/2005/8/layout/vList3" loCatId="list" qsTypeId="urn:microsoft.com/office/officeart/2005/8/quickstyle/simple1" qsCatId="simple" csTypeId="urn:microsoft.com/office/officeart/2005/8/colors/accent5_2" csCatId="accent5" phldr="1"/>
      <dgm:spPr/>
    </dgm:pt>
    <dgm:pt modelId="{6F1ABFF2-B008-4730-B4C0-E0C561E02EED}">
      <dgm:prSet phldrT="[Text]"/>
      <dgm:spPr>
        <a:solidFill>
          <a:srgbClr val="00B050"/>
        </a:solidFill>
      </dgm:spPr>
      <dgm:t>
        <a:bodyPr/>
        <a:lstStyle/>
        <a:p>
          <a:r>
            <a:rPr lang="es-CO" noProof="0" dirty="0" smtClean="0"/>
            <a:t>La sugerencia de niveles no sobrevivió hasta la versión final del libro</a:t>
          </a:r>
          <a:endParaRPr lang="es-CO" noProof="0" dirty="0"/>
        </a:p>
      </dgm:t>
    </dgm:pt>
    <dgm:pt modelId="{5B3D088C-4AFF-4AA8-89E9-E3B3B7ED62BC}" type="parTrans" cxnId="{460D0541-2424-434D-90BA-F4103FBF0655}">
      <dgm:prSet/>
      <dgm:spPr/>
      <dgm:t>
        <a:bodyPr/>
        <a:lstStyle/>
        <a:p>
          <a:endParaRPr lang="es-CO" noProof="0" dirty="0"/>
        </a:p>
      </dgm:t>
    </dgm:pt>
    <dgm:pt modelId="{23469F86-1AEA-4A2A-801B-C4BF142517E8}" type="sibTrans" cxnId="{460D0541-2424-434D-90BA-F4103FBF0655}">
      <dgm:prSet/>
      <dgm:spPr/>
      <dgm:t>
        <a:bodyPr/>
        <a:lstStyle/>
        <a:p>
          <a:endParaRPr lang="es-CO" noProof="0" dirty="0"/>
        </a:p>
      </dgm:t>
    </dgm:pt>
    <dgm:pt modelId="{57D26F75-4E44-4063-AAAE-0123629BF892}" type="pres">
      <dgm:prSet presAssocID="{F906BB2A-0406-4176-9879-3823CAEF0B1E}" presName="linearFlow" presStyleCnt="0">
        <dgm:presLayoutVars>
          <dgm:dir/>
          <dgm:resizeHandles val="exact"/>
        </dgm:presLayoutVars>
      </dgm:prSet>
      <dgm:spPr/>
    </dgm:pt>
    <dgm:pt modelId="{5E13E4F4-8692-4347-B5A6-4412040CBFC2}" type="pres">
      <dgm:prSet presAssocID="{6F1ABFF2-B008-4730-B4C0-E0C561E02EED}" presName="composite" presStyleCnt="0"/>
      <dgm:spPr/>
    </dgm:pt>
    <dgm:pt modelId="{FC958E18-FD87-4836-A075-E87F5D9D778B}" type="pres">
      <dgm:prSet presAssocID="{6F1ABFF2-B008-4730-B4C0-E0C561E02EED}" presName="imgShp" presStyleLbl="fgImgPlace1" presStyleIdx="0" presStyleCnt="1"/>
      <dgm:spPr>
        <a:blipFill>
          <a:blip xmlns:r="http://schemas.openxmlformats.org/officeDocument/2006/relationships" r:embed="rId1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  <dgm:pt modelId="{3454A3C8-CCE6-4E99-AFFC-4E7290CDAF1D}" type="pres">
      <dgm:prSet presAssocID="{6F1ABFF2-B008-4730-B4C0-E0C561E02EED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F6EDE6-3A50-4E89-A2FB-B9A053355F7B}" type="presOf" srcId="{F906BB2A-0406-4176-9879-3823CAEF0B1E}" destId="{57D26F75-4E44-4063-AAAE-0123629BF892}" srcOrd="0" destOrd="0" presId="urn:microsoft.com/office/officeart/2005/8/layout/vList3"/>
    <dgm:cxn modelId="{6E095107-6A6D-4F7F-B1CA-24DD96ABB864}" type="presOf" srcId="{6F1ABFF2-B008-4730-B4C0-E0C561E02EED}" destId="{3454A3C8-CCE6-4E99-AFFC-4E7290CDAF1D}" srcOrd="0" destOrd="0" presId="urn:microsoft.com/office/officeart/2005/8/layout/vList3"/>
    <dgm:cxn modelId="{460D0541-2424-434D-90BA-F4103FBF0655}" srcId="{F906BB2A-0406-4176-9879-3823CAEF0B1E}" destId="{6F1ABFF2-B008-4730-B4C0-E0C561E02EED}" srcOrd="0" destOrd="0" parTransId="{5B3D088C-4AFF-4AA8-89E9-E3B3B7ED62BC}" sibTransId="{23469F86-1AEA-4A2A-801B-C4BF142517E8}"/>
    <dgm:cxn modelId="{399C2D1B-0080-476D-9D36-E2899E4EC1D3}" type="presParOf" srcId="{57D26F75-4E44-4063-AAAE-0123629BF892}" destId="{5E13E4F4-8692-4347-B5A6-4412040CBFC2}" srcOrd="0" destOrd="0" presId="urn:microsoft.com/office/officeart/2005/8/layout/vList3"/>
    <dgm:cxn modelId="{0BD5DB6C-B7B7-49BE-B5FC-1BD339509A70}" type="presParOf" srcId="{5E13E4F4-8692-4347-B5A6-4412040CBFC2}" destId="{FC958E18-FD87-4836-A075-E87F5D9D778B}" srcOrd="0" destOrd="0" presId="urn:microsoft.com/office/officeart/2005/8/layout/vList3"/>
    <dgm:cxn modelId="{4C228E29-3FFA-4F2E-B56A-BD1123296153}" type="presParOf" srcId="{5E13E4F4-8692-4347-B5A6-4412040CBFC2}" destId="{3454A3C8-CCE6-4E99-AFFC-4E7290CDAF1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54A3C8-CCE6-4E99-AFFC-4E7290CDAF1D}">
      <dsp:nvSpPr>
        <dsp:cNvPr id="0" name=""/>
        <dsp:cNvSpPr/>
      </dsp:nvSpPr>
      <dsp:spPr>
        <a:xfrm rot="10800000">
          <a:off x="1818798" y="311467"/>
          <a:ext cx="4813935" cy="2425065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86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800" kern="1200" noProof="0" dirty="0" smtClean="0"/>
            <a:t>No nos dejaron cambiar el titulo del libro</a:t>
          </a:r>
          <a:endParaRPr lang="es-CO" sz="3800" kern="1200" noProof="0" dirty="0"/>
        </a:p>
      </dsp:txBody>
      <dsp:txXfrm rot="10800000">
        <a:off x="2425064" y="311467"/>
        <a:ext cx="4207669" cy="2425065"/>
      </dsp:txXfrm>
    </dsp:sp>
    <dsp:sp modelId="{FC958E18-FD87-4836-A075-E87F5D9D778B}">
      <dsp:nvSpPr>
        <dsp:cNvPr id="0" name=""/>
        <dsp:cNvSpPr/>
      </dsp:nvSpPr>
      <dsp:spPr>
        <a:xfrm>
          <a:off x="606266" y="311467"/>
          <a:ext cx="2425065" cy="2425065"/>
        </a:xfrm>
        <a:prstGeom prst="ellipse">
          <a:avLst/>
        </a:prstGeom>
        <a:blipFill>
          <a:blip xmlns:r="http://schemas.openxmlformats.org/officeDocument/2006/relationships" r:embed="rId1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54A3C8-CCE6-4E99-AFFC-4E7290CDAF1D}">
      <dsp:nvSpPr>
        <dsp:cNvPr id="0" name=""/>
        <dsp:cNvSpPr/>
      </dsp:nvSpPr>
      <dsp:spPr>
        <a:xfrm rot="10800000">
          <a:off x="1818798" y="311467"/>
          <a:ext cx="4813935" cy="2425065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86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900" kern="1200" noProof="0" dirty="0" smtClean="0"/>
            <a:t>Cuando ya habíamos terminado el libro. Salió el triangulo del talento.</a:t>
          </a:r>
          <a:endParaRPr lang="es-CO" sz="2900" kern="1200" noProof="0" dirty="0"/>
        </a:p>
      </dsp:txBody>
      <dsp:txXfrm rot="10800000">
        <a:off x="2425064" y="311467"/>
        <a:ext cx="4207669" cy="2425065"/>
      </dsp:txXfrm>
    </dsp:sp>
    <dsp:sp modelId="{FC958E18-FD87-4836-A075-E87F5D9D778B}">
      <dsp:nvSpPr>
        <dsp:cNvPr id="0" name=""/>
        <dsp:cNvSpPr/>
      </dsp:nvSpPr>
      <dsp:spPr>
        <a:xfrm>
          <a:off x="606266" y="311467"/>
          <a:ext cx="2425065" cy="2425065"/>
        </a:xfrm>
        <a:prstGeom prst="ellipse">
          <a:avLst/>
        </a:prstGeom>
        <a:blipFill>
          <a:blip xmlns:r="http://schemas.openxmlformats.org/officeDocument/2006/relationships" r:embed="rId1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080032-AE68-45E4-BF23-78BD51A22C6C}">
      <dsp:nvSpPr>
        <dsp:cNvPr id="0" name=""/>
        <dsp:cNvSpPr/>
      </dsp:nvSpPr>
      <dsp:spPr>
        <a:xfrm>
          <a:off x="468808" y="1674"/>
          <a:ext cx="2491382" cy="6228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noProof="0" dirty="0" smtClean="0"/>
            <a:t>Revisar requisitos</a:t>
          </a:r>
          <a:endParaRPr lang="es-CO" sz="1500" kern="1200" noProof="0" dirty="0"/>
        </a:p>
      </dsp:txBody>
      <dsp:txXfrm>
        <a:off x="487051" y="19917"/>
        <a:ext cx="2454896" cy="586359"/>
      </dsp:txXfrm>
    </dsp:sp>
    <dsp:sp modelId="{3C42545F-E793-4C85-92E4-216AD5BA1864}">
      <dsp:nvSpPr>
        <dsp:cNvPr id="0" name=""/>
        <dsp:cNvSpPr/>
      </dsp:nvSpPr>
      <dsp:spPr>
        <a:xfrm rot="5400000">
          <a:off x="1597716" y="640091"/>
          <a:ext cx="233567" cy="2802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kern="1200" noProof="0" dirty="0"/>
        </a:p>
      </dsp:txBody>
      <dsp:txXfrm rot="-5400000">
        <a:off x="1630416" y="663447"/>
        <a:ext cx="168168" cy="163497"/>
      </dsp:txXfrm>
    </dsp:sp>
    <dsp:sp modelId="{0709785A-3E2D-473E-813B-7C1D31D3219B}">
      <dsp:nvSpPr>
        <dsp:cNvPr id="0" name=""/>
        <dsp:cNvSpPr/>
      </dsp:nvSpPr>
      <dsp:spPr>
        <a:xfrm>
          <a:off x="468808" y="935942"/>
          <a:ext cx="2491382" cy="622845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noProof="0" dirty="0" smtClean="0"/>
            <a:t>Evaluar competencias</a:t>
          </a:r>
          <a:endParaRPr lang="es-CO" sz="1500" kern="1200" noProof="0" dirty="0"/>
        </a:p>
      </dsp:txBody>
      <dsp:txXfrm>
        <a:off x="487051" y="954185"/>
        <a:ext cx="2454896" cy="586359"/>
      </dsp:txXfrm>
    </dsp:sp>
    <dsp:sp modelId="{55027CF9-16FA-46FA-9AA4-CBC716471FF7}">
      <dsp:nvSpPr>
        <dsp:cNvPr id="0" name=""/>
        <dsp:cNvSpPr/>
      </dsp:nvSpPr>
      <dsp:spPr>
        <a:xfrm rot="5400000">
          <a:off x="1597716" y="1574359"/>
          <a:ext cx="233567" cy="2802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kern="1200" noProof="0" dirty="0"/>
        </a:p>
      </dsp:txBody>
      <dsp:txXfrm rot="-5400000">
        <a:off x="1630416" y="1597715"/>
        <a:ext cx="168168" cy="163497"/>
      </dsp:txXfrm>
    </dsp:sp>
    <dsp:sp modelId="{D56A2643-3C1C-4AFE-9E02-D9B39790EA86}">
      <dsp:nvSpPr>
        <dsp:cNvPr id="0" name=""/>
        <dsp:cNvSpPr/>
      </dsp:nvSpPr>
      <dsp:spPr>
        <a:xfrm>
          <a:off x="468808" y="1870211"/>
          <a:ext cx="2491382" cy="622845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noProof="0" dirty="0" smtClean="0"/>
            <a:t>Preparar un plan de desarrollo de competencias</a:t>
          </a:r>
          <a:endParaRPr lang="es-CO" sz="1500" kern="1200" noProof="0" dirty="0"/>
        </a:p>
      </dsp:txBody>
      <dsp:txXfrm>
        <a:off x="487051" y="1888454"/>
        <a:ext cx="2454896" cy="586359"/>
      </dsp:txXfrm>
    </dsp:sp>
    <dsp:sp modelId="{D2A01E49-2D68-4E85-9B37-5E658A023ECA}">
      <dsp:nvSpPr>
        <dsp:cNvPr id="0" name=""/>
        <dsp:cNvSpPr/>
      </dsp:nvSpPr>
      <dsp:spPr>
        <a:xfrm rot="5400000">
          <a:off x="1597716" y="2508628"/>
          <a:ext cx="233567" cy="2802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kern="1200" noProof="0" dirty="0"/>
        </a:p>
      </dsp:txBody>
      <dsp:txXfrm rot="-5400000">
        <a:off x="1630416" y="2531984"/>
        <a:ext cx="168168" cy="163497"/>
      </dsp:txXfrm>
    </dsp:sp>
    <dsp:sp modelId="{C1DB4302-4E58-4D7C-887E-D47641621DD6}">
      <dsp:nvSpPr>
        <dsp:cNvPr id="0" name=""/>
        <dsp:cNvSpPr/>
      </dsp:nvSpPr>
      <dsp:spPr>
        <a:xfrm>
          <a:off x="468808" y="2804479"/>
          <a:ext cx="2491382" cy="622845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noProof="0" dirty="0" smtClean="0"/>
            <a:t>Ejecutar el plan de desarrollo de competencias</a:t>
          </a:r>
          <a:endParaRPr lang="es-CO" sz="1500" kern="1200" noProof="0" dirty="0"/>
        </a:p>
      </dsp:txBody>
      <dsp:txXfrm>
        <a:off x="487051" y="2822722"/>
        <a:ext cx="2454896" cy="5863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54A3C8-CCE6-4E99-AFFC-4E7290CDAF1D}">
      <dsp:nvSpPr>
        <dsp:cNvPr id="0" name=""/>
        <dsp:cNvSpPr/>
      </dsp:nvSpPr>
      <dsp:spPr>
        <a:xfrm rot="10800000">
          <a:off x="1818798" y="311467"/>
          <a:ext cx="4813935" cy="2425065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86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200" kern="1200" noProof="0" dirty="0" smtClean="0"/>
            <a:t>La sugerencia de niveles no sobrevivió hasta la versión final del libro</a:t>
          </a:r>
          <a:endParaRPr lang="es-CO" sz="3200" kern="1200" noProof="0" dirty="0"/>
        </a:p>
      </dsp:txBody>
      <dsp:txXfrm rot="10800000">
        <a:off x="2425064" y="311467"/>
        <a:ext cx="4207669" cy="2425065"/>
      </dsp:txXfrm>
    </dsp:sp>
    <dsp:sp modelId="{FC958E18-FD87-4836-A075-E87F5D9D778B}">
      <dsp:nvSpPr>
        <dsp:cNvPr id="0" name=""/>
        <dsp:cNvSpPr/>
      </dsp:nvSpPr>
      <dsp:spPr>
        <a:xfrm>
          <a:off x="606266" y="311467"/>
          <a:ext cx="2425065" cy="2425065"/>
        </a:xfrm>
        <a:prstGeom prst="ellipse">
          <a:avLst/>
        </a:prstGeom>
        <a:blipFill>
          <a:blip xmlns:r="http://schemas.openxmlformats.org/officeDocument/2006/relationships" r:embed="rId1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263E5-2813-417F-AA6B-9D8C7657C631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14713" y="642938"/>
            <a:ext cx="2314575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C233F-6D54-4BDB-84FF-16195D6B7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33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4713" y="642938"/>
            <a:ext cx="2314575" cy="1736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13CDD-7114-496C-86E9-12D18FCD236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911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841375"/>
            <a:ext cx="51435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929"/>
            <a:ext cx="51435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5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4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73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41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8552" y="274642"/>
            <a:ext cx="1477963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90" y="274642"/>
            <a:ext cx="4284662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954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438150"/>
            <a:ext cx="6858000" cy="1396852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0054" y="4104538"/>
            <a:ext cx="4214813" cy="772262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sz="2400">
                <a:solidFill>
                  <a:srgbClr val="0174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4" name="Picture 3" descr="PMI_Logo_Wht_KO.eps"/>
          <p:cNvPicPr>
            <a:picLocks noChangeAspect="1"/>
          </p:cNvPicPr>
          <p:nvPr userDrawn="1"/>
        </p:nvPicPr>
        <p:blipFill rotWithShape="1">
          <a:blip r:embed="rId2" cstate="print"/>
          <a:srcRect l="3314" t="8342" r="37612" b="31657"/>
          <a:stretch/>
        </p:blipFill>
        <p:spPr>
          <a:xfrm>
            <a:off x="5042495" y="2717132"/>
            <a:ext cx="1586909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775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438150"/>
            <a:ext cx="6858000" cy="1396852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0054" y="4104538"/>
            <a:ext cx="4214813" cy="772262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sz="2400">
                <a:solidFill>
                  <a:srgbClr val="0174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4" name="Picture 3" descr="PMI_Logo_Wht_KO.eps"/>
          <p:cNvPicPr>
            <a:picLocks noChangeAspect="1"/>
          </p:cNvPicPr>
          <p:nvPr userDrawn="1"/>
        </p:nvPicPr>
        <p:blipFill rotWithShape="1">
          <a:blip r:embed="rId2" cstate="print"/>
          <a:srcRect l="3314" t="8342" r="37612" b="31657"/>
          <a:stretch/>
        </p:blipFill>
        <p:spPr>
          <a:xfrm>
            <a:off x="5042495" y="2717132"/>
            <a:ext cx="1586909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546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-50"/>
            <a:ext cx="6856544" cy="514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0050" y="2743200"/>
            <a:ext cx="5829300" cy="857250"/>
          </a:xfrm>
        </p:spPr>
        <p:txBody>
          <a:bodyPr anchor="b"/>
          <a:lstStyle/>
          <a:p>
            <a:pPr eaLnBrk="1" hangingPunct="1">
              <a:lnSpc>
                <a:spcPct val="110000"/>
              </a:lnSpc>
            </a:pPr>
            <a:r>
              <a:rPr lang="en-US">
                <a:solidFill>
                  <a:schemeClr val="bg1"/>
                </a:solidFill>
              </a:rPr>
              <a:t>Click to edit Master title style</a:t>
            </a:r>
            <a:endParaRPr lang="en-US" sz="2250" dirty="0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4286250"/>
            <a:ext cx="4800600" cy="571500"/>
          </a:xfrm>
        </p:spPr>
        <p:txBody>
          <a:bodyPr anchor="ctr"/>
          <a:lstStyle>
            <a:lvl1pPr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algn="l" eaLnBrk="1" hangingPunct="1">
              <a:lnSpc>
                <a:spcPct val="100000"/>
              </a:lnSpc>
            </a:pPr>
            <a:r>
              <a:rPr lang="en-US" sz="1350"/>
              <a:t>Click to edit Master subtitle style</a:t>
            </a:r>
            <a:endParaRPr lang="en-US" sz="9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2" t="20915" r="10170" b="13203"/>
          <a:stretch/>
        </p:blipFill>
        <p:spPr>
          <a:xfrm>
            <a:off x="3807168" y="391477"/>
            <a:ext cx="2936536" cy="255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511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95350"/>
            <a:ext cx="6553200" cy="3657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596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3305176"/>
            <a:ext cx="5829300" cy="1021556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2180035"/>
            <a:ext cx="58293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884" indent="0">
              <a:buNone/>
              <a:defRPr sz="1350"/>
            </a:lvl2pPr>
            <a:lvl3pPr marL="685766" indent="0">
              <a:buNone/>
              <a:defRPr sz="1200"/>
            </a:lvl3pPr>
            <a:lvl4pPr marL="1028649" indent="0">
              <a:buNone/>
              <a:defRPr sz="1050"/>
            </a:lvl4pPr>
            <a:lvl5pPr marL="1371532" indent="0">
              <a:buNone/>
              <a:defRPr sz="1050"/>
            </a:lvl5pPr>
            <a:lvl6pPr marL="1714415" indent="0">
              <a:buNone/>
              <a:defRPr sz="1050"/>
            </a:lvl6pPr>
            <a:lvl7pPr marL="2057297" indent="0">
              <a:buNone/>
              <a:defRPr sz="1050"/>
            </a:lvl7pPr>
            <a:lvl8pPr marL="2400180" indent="0">
              <a:buNone/>
              <a:defRPr sz="1050"/>
            </a:lvl8pPr>
            <a:lvl9pPr marL="2743064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70896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95002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13"/>
          <p:cNvSpPr txBox="1">
            <a:spLocks/>
          </p:cNvSpPr>
          <p:nvPr/>
        </p:nvSpPr>
        <p:spPr bwMode="auto">
          <a:xfrm>
            <a:off x="-2071" y="1210016"/>
            <a:ext cx="6860071" cy="3180889"/>
          </a:xfrm>
          <a:prstGeom prst="rect">
            <a:avLst/>
          </a:prstGeom>
          <a:solidFill>
            <a:schemeClr val="accent6">
              <a:lumMod val="25000"/>
              <a:lumOff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68580" tIns="34290" rIns="480060" bIns="3429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007AC2"/>
              </a:buClr>
              <a:buChar char="•"/>
              <a:defRPr sz="2000">
                <a:solidFill>
                  <a:srgbClr val="4555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55560"/>
                </a:solidFill>
                <a:latin typeface="+mn-lt"/>
              </a:defRPr>
            </a:lvl2pPr>
            <a:lvl3pPr marL="1085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55560"/>
                </a:solidFill>
                <a:latin typeface="+mn-lt"/>
              </a:defRPr>
            </a:lvl3pPr>
            <a:lvl4pPr marL="1428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55560"/>
                </a:solidFill>
                <a:latin typeface="+mn-lt"/>
              </a:defRPr>
            </a:lvl4pPr>
            <a:lvl5pPr marL="17716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55560"/>
                </a:solidFill>
                <a:latin typeface="+mn-lt"/>
              </a:defRPr>
            </a:lvl5pPr>
            <a:lvl6pPr marL="2228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55560"/>
                </a:solidFill>
                <a:latin typeface="+mn-lt"/>
              </a:defRPr>
            </a:lvl6pPr>
            <a:lvl7pPr marL="26860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55560"/>
                </a:solidFill>
                <a:latin typeface="+mn-lt"/>
              </a:defRPr>
            </a:lvl7pPr>
            <a:lvl8pPr marL="31432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55560"/>
                </a:solidFill>
                <a:latin typeface="+mn-lt"/>
              </a:defRPr>
            </a:lvl8pPr>
            <a:lvl9pPr marL="36004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55560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3300" kern="1200" dirty="0">
                <a:solidFill>
                  <a:schemeClr val="bg1"/>
                </a:solidFill>
              </a:rPr>
              <a:t>     </a:t>
            </a:r>
            <a:r>
              <a:rPr lang="en-US" sz="4050" kern="1200" dirty="0">
                <a:solidFill>
                  <a:schemeClr val="bg1"/>
                </a:solidFill>
              </a:rPr>
              <a:t>Process:</a:t>
            </a:r>
          </a:p>
          <a:p>
            <a:pPr marL="775058" lvl="1" indent="-178585">
              <a:lnSpc>
                <a:spcPts val="1500"/>
              </a:lnSpc>
              <a:spcBef>
                <a:spcPts val="900"/>
              </a:spcBef>
              <a:buFont typeface="Wingdings" pitchFamily="2" charset="2"/>
              <a:buChar char="§"/>
            </a:pPr>
            <a: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High-performing organizations support project, program, and portfolio management though standardized practices and by aligning projects </a:t>
            </a:r>
            <a:b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and programs to the organization’s strategy.</a:t>
            </a:r>
          </a:p>
          <a:p>
            <a:pPr marL="775058" lvl="1" indent="-178585">
              <a:lnSpc>
                <a:spcPts val="1500"/>
              </a:lnSpc>
              <a:spcBef>
                <a:spcPts val="900"/>
              </a:spcBef>
              <a:buFont typeface="Wingdings" pitchFamily="2" charset="2"/>
              <a:buChar char="§"/>
            </a:pPr>
            <a: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Our 2015 Pulse study indicates high performers are significantly </a:t>
            </a:r>
            <a:b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more likely to focus on the items listed in the chart </a:t>
            </a:r>
            <a:b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below–leading to more successful projects </a:t>
            </a:r>
            <a:b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(Figure 4, 8 &amp; 9).</a:t>
            </a:r>
          </a:p>
        </p:txBody>
      </p:sp>
    </p:spTree>
    <p:extLst>
      <p:ext uri="{BB962C8B-B14F-4D97-AF65-F5344CB8AC3E}">
        <p14:creationId xmlns:p14="http://schemas.microsoft.com/office/powerpoint/2010/main" val="4546008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626681" y="1024019"/>
            <a:ext cx="5604643" cy="2849618"/>
          </a:xfrm>
          <a:prstGeom prst="rect">
            <a:avLst/>
          </a:prstGeom>
          <a:solidFill>
            <a:schemeClr val="accent1">
              <a:alpha val="1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393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332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987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85750"/>
            <a:ext cx="5829300" cy="8001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4350" y="1143000"/>
            <a:ext cx="28575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3486150" y="1143000"/>
            <a:ext cx="2857500" cy="3200400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34134965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93658" y="4955382"/>
            <a:ext cx="385763" cy="159544"/>
          </a:xfrm>
          <a:prstGeom prst="rect">
            <a:avLst/>
          </a:prstGeom>
        </p:spPr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39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4" y="1282700"/>
            <a:ext cx="5915025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4" y="3441700"/>
            <a:ext cx="5915025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33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9" y="1370013"/>
            <a:ext cx="2881312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2" y="1370013"/>
            <a:ext cx="2881313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55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274642"/>
            <a:ext cx="5915025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3077" y="1260475"/>
            <a:ext cx="2900363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7" y="1879600"/>
            <a:ext cx="2900363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475"/>
            <a:ext cx="29162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9600"/>
            <a:ext cx="29162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627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4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34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6" y="342900"/>
            <a:ext cx="221138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6240" y="741367"/>
            <a:ext cx="3471862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076" y="1543050"/>
            <a:ext cx="2211388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5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4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2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6" y="342900"/>
            <a:ext cx="221138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6240" y="741367"/>
            <a:ext cx="3471862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4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076" y="1543050"/>
            <a:ext cx="2211388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5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4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43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4642"/>
            <a:ext cx="5915025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70013"/>
            <a:ext cx="5915025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7"/>
            <a:ext cx="15430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85099-1C6B-42BB-9081-6A3464CFE6A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7"/>
            <a:ext cx="231457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7"/>
            <a:ext cx="15430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D26D7-530F-4B96-B091-770D43A6F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556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35" r:id="rId12"/>
    <p:sldLayoutId id="2147483736" r:id="rId13"/>
  </p:sldLayoutIdLst>
  <p:txStyles>
    <p:titleStyle>
      <a:lvl1pPr algn="l" defTabSz="91435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8" indent="-228588" algn="l" defTabSz="91435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8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285750"/>
            <a:ext cx="58293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143000"/>
            <a:ext cx="58293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2071" y="4657727"/>
            <a:ext cx="6860071" cy="485777"/>
            <a:chOff x="-2761" y="6210298"/>
            <a:chExt cx="9146761" cy="647702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1" y="6416978"/>
              <a:ext cx="9143999" cy="441022"/>
            </a:xfrm>
            <a:prstGeom prst="rect">
              <a:avLst/>
            </a:prstGeom>
            <a:solidFill>
              <a:srgbClr val="0F406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6" name="Picture 5" descr="PMI_Logo_Wht_KO.eps"/>
            <p:cNvPicPr>
              <a:picLocks noChangeAspect="1"/>
            </p:cNvPicPr>
            <p:nvPr userDrawn="1"/>
          </p:nvPicPr>
          <p:blipFill rotWithShape="1">
            <a:blip r:embed="rId12" cstate="print"/>
            <a:srcRect r="-2072" b="22031"/>
            <a:stretch/>
          </p:blipFill>
          <p:spPr bwMode="auto">
            <a:xfrm>
              <a:off x="799287" y="6604028"/>
              <a:ext cx="696138" cy="193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 userDrawn="1"/>
          </p:nvSpPr>
          <p:spPr bwMode="auto">
            <a:xfrm flipV="1">
              <a:off x="-2761" y="6422908"/>
              <a:ext cx="2101436" cy="107049"/>
            </a:xfrm>
            <a:prstGeom prst="rect">
              <a:avLst/>
            </a:prstGeom>
            <a:solidFill>
              <a:srgbClr val="FED45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" name="Rectangle 7"/>
            <p:cNvSpPr/>
            <p:nvPr userDrawn="1"/>
          </p:nvSpPr>
          <p:spPr bwMode="auto">
            <a:xfrm flipV="1">
              <a:off x="-2761" y="6317700"/>
              <a:ext cx="3628611" cy="107049"/>
            </a:xfrm>
            <a:prstGeom prst="rect">
              <a:avLst/>
            </a:prstGeom>
            <a:solidFill>
              <a:srgbClr val="FCB81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kern="1200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" name="Rectangle 8"/>
            <p:cNvSpPr/>
            <p:nvPr userDrawn="1"/>
          </p:nvSpPr>
          <p:spPr bwMode="auto">
            <a:xfrm flipV="1">
              <a:off x="-2761" y="6210298"/>
              <a:ext cx="2815811" cy="107049"/>
            </a:xfrm>
            <a:prstGeom prst="rect">
              <a:avLst/>
            </a:prstGeom>
            <a:solidFill>
              <a:srgbClr val="F6A01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 bwMode="auto">
          <a:xfrm flipH="1">
            <a:off x="-601028" y="3398885"/>
            <a:ext cx="70437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8096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07AC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07AC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07AC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07AC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07AC2"/>
          </a:solidFill>
          <a:latin typeface="Arial" charset="0"/>
        </a:defRPr>
      </a:lvl5pPr>
      <a:lvl6pPr marL="342884" algn="l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07AC2"/>
          </a:solidFill>
          <a:latin typeface="Arial" charset="0"/>
        </a:defRPr>
      </a:lvl6pPr>
      <a:lvl7pPr marL="685766" algn="l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07AC2"/>
          </a:solidFill>
          <a:latin typeface="Arial" charset="0"/>
        </a:defRPr>
      </a:lvl7pPr>
      <a:lvl8pPr marL="1028649" algn="l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07AC2"/>
          </a:solidFill>
          <a:latin typeface="Arial" charset="0"/>
        </a:defRPr>
      </a:lvl8pPr>
      <a:lvl9pPr marL="1371532" algn="l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07AC2"/>
          </a:solidFill>
          <a:latin typeface="Arial" charset="0"/>
        </a:defRPr>
      </a:lvl9pPr>
    </p:titleStyle>
    <p:bodyStyle>
      <a:lvl1pPr marL="257162" indent="-257162" algn="l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Clr>
          <a:srgbClr val="007AC2"/>
        </a:buClr>
        <a:buChar char="•"/>
        <a:defRPr sz="1500">
          <a:solidFill>
            <a:srgbClr val="455560"/>
          </a:solidFill>
          <a:latin typeface="+mn-lt"/>
          <a:ea typeface="+mn-ea"/>
          <a:cs typeface="+mn-cs"/>
        </a:defRPr>
      </a:lvl1pPr>
      <a:lvl2pPr marL="557185" indent="-214303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–"/>
        <a:defRPr sz="1500">
          <a:solidFill>
            <a:srgbClr val="455560"/>
          </a:solidFill>
          <a:latin typeface="+mn-lt"/>
        </a:defRPr>
      </a:lvl2pPr>
      <a:lvl3pPr marL="814348" indent="-171442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rgbClr val="455560"/>
          </a:solidFill>
          <a:latin typeface="+mn-lt"/>
        </a:defRPr>
      </a:lvl3pPr>
      <a:lvl4pPr marL="1071509" indent="-171442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rgbClr val="455560"/>
          </a:solidFill>
          <a:latin typeface="+mn-lt"/>
        </a:defRPr>
      </a:lvl4pPr>
      <a:lvl5pPr marL="1328672" indent="-171442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455560"/>
          </a:solidFill>
          <a:latin typeface="+mn-lt"/>
        </a:defRPr>
      </a:lvl5pPr>
      <a:lvl6pPr marL="1671554" indent="-171442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455560"/>
          </a:solidFill>
          <a:latin typeface="+mn-lt"/>
        </a:defRPr>
      </a:lvl6pPr>
      <a:lvl7pPr marL="2014438" indent="-171442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455560"/>
          </a:solidFill>
          <a:latin typeface="+mn-lt"/>
        </a:defRPr>
      </a:lvl7pPr>
      <a:lvl8pPr marL="2357320" indent="-171442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455560"/>
          </a:solidFill>
          <a:latin typeface="+mn-lt"/>
        </a:defRPr>
      </a:lvl8pPr>
      <a:lvl9pPr marL="2700203" indent="-171442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455560"/>
          </a:solidFill>
          <a:latin typeface="+mn-lt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://www.menti.com/" TargetMode="Externa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5" Type="http://schemas.microsoft.com/office/2007/relationships/hdphoto" Target="../media/hdphoto2.wdp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5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0.png"/><Relationship Id="rId7" Type="http://schemas.openxmlformats.org/officeDocument/2006/relationships/image" Target="../media/image3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6.png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igerber@opm-prime.com" TargetMode="External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7.xml"/><Relationship Id="rId4" Type="http://schemas.openxmlformats.org/officeDocument/2006/relationships/hyperlink" Target="http://www.linkedin.com/in/ivogerber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://www.menti.com/" TargetMode="Externa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mailto:igerber@opm-prime.com" TargetMode="External"/><Relationship Id="rId3" Type="http://schemas.openxmlformats.org/officeDocument/2006/relationships/image" Target="../media/image42.png"/><Relationship Id="rId7" Type="http://schemas.openxmlformats.org/officeDocument/2006/relationships/hyperlink" Target="https://goo.gl/forms/YzJY6VbPSjWKIloz2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eg"/><Relationship Id="rId9" Type="http://schemas.openxmlformats.org/officeDocument/2006/relationships/hyperlink" Target="http://www.linkedin.com/in/ivogerber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://www.menti.com/" TargetMode="Externa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5869" y="1962150"/>
            <a:ext cx="6649732" cy="857250"/>
          </a:xfrm>
        </p:spPr>
        <p:txBody>
          <a:bodyPr>
            <a:noAutofit/>
          </a:bodyPr>
          <a:lstStyle/>
          <a:p>
            <a:pPr algn="ctr"/>
            <a:r>
              <a:rPr lang="es-DO" sz="2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s-DO" sz="2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DO" sz="1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“</a:t>
            </a:r>
            <a:r>
              <a:rPr lang="es-DO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La dura verdad de las habilidades blandas” </a:t>
            </a:r>
            <a:r>
              <a:rPr lang="es-DO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Experiencias vividas en la definición de un estándar del PMI</a:t>
            </a:r>
            <a:endParaRPr lang="es-DO" sz="1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0" y="2952750"/>
            <a:ext cx="4287532" cy="66047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32"/>
              </a:spcBef>
            </a:pPr>
            <a:r>
              <a:rPr lang="en-US" sz="1600" dirty="0"/>
              <a:t>    Presentador:</a:t>
            </a:r>
            <a:br>
              <a:rPr lang="en-US" sz="1600" dirty="0"/>
            </a:br>
            <a:r>
              <a:rPr lang="en-US" dirty="0"/>
              <a:t>Ivo Gerber, PgMP, PMI-ACP, Product Owner</a:t>
            </a:r>
          </a:p>
        </p:txBody>
      </p:sp>
      <p:sp>
        <p:nvSpPr>
          <p:cNvPr id="8" name="Subtitle 9"/>
          <p:cNvSpPr txBox="1">
            <a:spLocks/>
          </p:cNvSpPr>
          <p:nvPr/>
        </p:nvSpPr>
        <p:spPr bwMode="auto">
          <a:xfrm>
            <a:off x="4727253" y="3028950"/>
            <a:ext cx="205454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57175" indent="-257175" algn="l" rtl="0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007AC2"/>
              </a:buClr>
              <a:buFontTx/>
              <a:buNone/>
              <a:defRPr sz="1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rgbClr val="455560"/>
                </a:solidFill>
                <a:latin typeface="+mn-lt"/>
              </a:defRPr>
            </a:lvl2pPr>
            <a:lvl3pPr marL="814388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rgbClr val="455560"/>
                </a:solidFill>
                <a:latin typeface="+mn-lt"/>
              </a:defRPr>
            </a:lvl3pPr>
            <a:lvl4pPr marL="1071563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rgbClr val="455560"/>
                </a:solidFill>
                <a:latin typeface="+mn-lt"/>
              </a:defRPr>
            </a:lvl4pPr>
            <a:lvl5pPr marL="1328738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455560"/>
                </a:solidFill>
                <a:latin typeface="+mn-lt"/>
              </a:defRPr>
            </a:lvl5pPr>
            <a:lvl6pPr marL="1671638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455560"/>
                </a:solidFill>
                <a:latin typeface="+mn-lt"/>
              </a:defRPr>
            </a:lvl6pPr>
            <a:lvl7pPr marL="2014538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455560"/>
                </a:solidFill>
                <a:latin typeface="+mn-lt"/>
              </a:defRPr>
            </a:lvl7pPr>
            <a:lvl8pPr marL="2357438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455560"/>
                </a:solidFill>
                <a:latin typeface="+mn-lt"/>
              </a:defRPr>
            </a:lvl8pPr>
            <a:lvl9pPr marL="2700338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455560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  <a:spcBef>
                <a:spcPts val="432"/>
              </a:spcBef>
            </a:pPr>
            <a:r>
              <a:rPr lang="en-US" sz="1000" b="1" kern="0" dirty="0"/>
              <a:t>Código PDUs: </a:t>
            </a:r>
            <a:r>
              <a:rPr lang="en-US" sz="1000" b="1" kern="0" dirty="0" smtClean="0"/>
              <a:t>PMIANT201903</a:t>
            </a:r>
            <a:endParaRPr lang="en-US" sz="1000" b="1" kern="0" dirty="0"/>
          </a:p>
          <a:p>
            <a:pPr>
              <a:lnSpc>
                <a:spcPct val="100000"/>
              </a:lnSpc>
              <a:spcBef>
                <a:spcPts val="432"/>
              </a:spcBef>
            </a:pPr>
            <a:r>
              <a:rPr lang="en-US" sz="1000" b="1" kern="0" dirty="0"/>
              <a:t>PDUs:  1 </a:t>
            </a:r>
            <a:r>
              <a:rPr lang="en-US" sz="1000" b="1" kern="0" dirty="0" err="1"/>
              <a:t>Liderazgo</a:t>
            </a:r>
            <a:endParaRPr lang="en-US" sz="1000" b="1" kern="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940" y="4312474"/>
            <a:ext cx="1296237" cy="66047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504" y="4349016"/>
            <a:ext cx="1176273" cy="57483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35" y="4394615"/>
            <a:ext cx="1296811" cy="615537"/>
          </a:xfrm>
          <a:prstGeom prst="rect">
            <a:avLst/>
          </a:prstGeom>
        </p:spPr>
      </p:pic>
      <p:pic>
        <p:nvPicPr>
          <p:cNvPr id="13" name="Imagen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710" y="4314827"/>
            <a:ext cx="1384504" cy="651037"/>
          </a:xfrm>
          <a:prstGeom prst="rect">
            <a:avLst/>
          </a:prstGeom>
        </p:spPr>
      </p:pic>
      <p:pic>
        <p:nvPicPr>
          <p:cNvPr id="11" name="Picture 3" descr="C:\Users\jposadatoro\Desktop\Personal\Santiago\Certificaciones\PMI\PMI Antioquia\Junta Directiva\VPs\Comunicaciones\Logo\logoPMIblanco2016.png">
            <a:extLst>
              <a:ext uri="{FF2B5EF4-FFF2-40B4-BE49-F238E27FC236}">
                <a16:creationId xmlns:a16="http://schemas.microsoft.com/office/drawing/2014/main" id="{07D30E8A-18DA-4CAC-841D-FBD8B3756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753" y="295841"/>
            <a:ext cx="1826648" cy="61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041" y="1025207"/>
            <a:ext cx="3054361" cy="61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20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147807" y="4133752"/>
            <a:ext cx="119776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Personal</a:t>
            </a:r>
          </a:p>
        </p:txBody>
      </p:sp>
      <p:sp>
        <p:nvSpPr>
          <p:cNvPr id="16" name="Isosceles Triangle 15"/>
          <p:cNvSpPr/>
          <p:nvPr/>
        </p:nvSpPr>
        <p:spPr>
          <a:xfrm>
            <a:off x="1747095" y="1217938"/>
            <a:ext cx="3390877" cy="2923170"/>
          </a:xfrm>
          <a:prstGeom prst="triangle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436778" y="1276293"/>
            <a:ext cx="0" cy="1965964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8" name="Straight Connector 17"/>
          <p:cNvCxnSpPr/>
          <p:nvPr/>
        </p:nvCxnSpPr>
        <p:spPr>
          <a:xfrm flipH="1" flipV="1">
            <a:off x="3453811" y="3231866"/>
            <a:ext cx="1626184" cy="872586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9" name="Straight Connector 18"/>
          <p:cNvCxnSpPr/>
          <p:nvPr/>
        </p:nvCxnSpPr>
        <p:spPr>
          <a:xfrm flipH="1">
            <a:off x="1798740" y="3221475"/>
            <a:ext cx="1631816" cy="887138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0" name="Right Triangle 20"/>
          <p:cNvSpPr/>
          <p:nvPr/>
        </p:nvSpPr>
        <p:spPr>
          <a:xfrm>
            <a:off x="2954356" y="1484622"/>
            <a:ext cx="1329907" cy="2059776"/>
          </a:xfrm>
          <a:custGeom>
            <a:avLst/>
            <a:gdLst>
              <a:gd name="connsiteX0" fmla="*/ 0 w 2448272"/>
              <a:gd name="connsiteY0" fmla="*/ 792088 h 792088"/>
              <a:gd name="connsiteX1" fmla="*/ 0 w 2448272"/>
              <a:gd name="connsiteY1" fmla="*/ 0 h 792088"/>
              <a:gd name="connsiteX2" fmla="*/ 2448272 w 2448272"/>
              <a:gd name="connsiteY2" fmla="*/ 792088 h 792088"/>
              <a:gd name="connsiteX3" fmla="*/ 0 w 2448272"/>
              <a:gd name="connsiteY3" fmla="*/ 792088 h 792088"/>
              <a:gd name="connsiteX0" fmla="*/ 0 w 2541405"/>
              <a:gd name="connsiteY0" fmla="*/ 792088 h 792088"/>
              <a:gd name="connsiteX1" fmla="*/ 93133 w 2541405"/>
              <a:gd name="connsiteY1" fmla="*/ 0 h 792088"/>
              <a:gd name="connsiteX2" fmla="*/ 2541405 w 2541405"/>
              <a:gd name="connsiteY2" fmla="*/ 792088 h 792088"/>
              <a:gd name="connsiteX3" fmla="*/ 0 w 2541405"/>
              <a:gd name="connsiteY3" fmla="*/ 792088 h 792088"/>
              <a:gd name="connsiteX0" fmla="*/ 0 w 2659938"/>
              <a:gd name="connsiteY0" fmla="*/ 792088 h 986821"/>
              <a:gd name="connsiteX1" fmla="*/ 93133 w 2659938"/>
              <a:gd name="connsiteY1" fmla="*/ 0 h 986821"/>
              <a:gd name="connsiteX2" fmla="*/ 2659938 w 2659938"/>
              <a:gd name="connsiteY2" fmla="*/ 986821 h 986821"/>
              <a:gd name="connsiteX3" fmla="*/ 0 w 2659938"/>
              <a:gd name="connsiteY3" fmla="*/ 792088 h 986821"/>
              <a:gd name="connsiteX0" fmla="*/ 0 w 2659938"/>
              <a:gd name="connsiteY0" fmla="*/ 3205088 h 3399821"/>
              <a:gd name="connsiteX1" fmla="*/ 1143000 w 2659938"/>
              <a:gd name="connsiteY1" fmla="*/ 0 h 3399821"/>
              <a:gd name="connsiteX2" fmla="*/ 2659938 w 2659938"/>
              <a:gd name="connsiteY2" fmla="*/ 3399821 h 3399821"/>
              <a:gd name="connsiteX3" fmla="*/ 0 w 2659938"/>
              <a:gd name="connsiteY3" fmla="*/ 3205088 h 3399821"/>
              <a:gd name="connsiteX0" fmla="*/ 0 w 2659938"/>
              <a:gd name="connsiteY0" fmla="*/ 3448602 h 3643335"/>
              <a:gd name="connsiteX1" fmla="*/ 1130183 w 2659938"/>
              <a:gd name="connsiteY1" fmla="*/ 0 h 3643335"/>
              <a:gd name="connsiteX2" fmla="*/ 2659938 w 2659938"/>
              <a:gd name="connsiteY2" fmla="*/ 3643335 h 3643335"/>
              <a:gd name="connsiteX3" fmla="*/ 0 w 2659938"/>
              <a:gd name="connsiteY3" fmla="*/ 3448602 h 3643335"/>
              <a:gd name="connsiteX0" fmla="*/ 0 w 2352342"/>
              <a:gd name="connsiteY0" fmla="*/ 3269172 h 3643335"/>
              <a:gd name="connsiteX1" fmla="*/ 822587 w 2352342"/>
              <a:gd name="connsiteY1" fmla="*/ 0 h 3643335"/>
              <a:gd name="connsiteX2" fmla="*/ 2352342 w 2352342"/>
              <a:gd name="connsiteY2" fmla="*/ 3643335 h 3643335"/>
              <a:gd name="connsiteX3" fmla="*/ 0 w 2352342"/>
              <a:gd name="connsiteY3" fmla="*/ 3269172 h 364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2342" h="3643335">
                <a:moveTo>
                  <a:pt x="0" y="3269172"/>
                </a:moveTo>
                <a:lnTo>
                  <a:pt x="822587" y="0"/>
                </a:lnTo>
                <a:lnTo>
                  <a:pt x="2352342" y="3643335"/>
                </a:lnTo>
                <a:lnTo>
                  <a:pt x="0" y="3269172"/>
                </a:lnTo>
                <a:close/>
              </a:path>
            </a:pathLst>
          </a:custGeom>
          <a:gradFill rotWithShape="1">
            <a:gsLst>
              <a:gs pos="39000">
                <a:srgbClr val="4F81BD">
                  <a:tint val="37000"/>
                  <a:satMod val="300000"/>
                  <a:alpha val="84000"/>
                </a:srgbClr>
              </a:gs>
              <a:gs pos="100000">
                <a:srgbClr val="4F81BD">
                  <a:tint val="15000"/>
                  <a:satMod val="350000"/>
                  <a:alpha val="64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307076" y="4139786"/>
            <a:ext cx="162576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Rendimiento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55717" y="819150"/>
            <a:ext cx="175400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Conocimiento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Un gerente “competente”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136936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148174" y="4133752"/>
            <a:ext cx="119776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Personal</a:t>
            </a:r>
          </a:p>
        </p:txBody>
      </p:sp>
      <p:sp>
        <p:nvSpPr>
          <p:cNvPr id="15" name="Isosceles Triangle 14"/>
          <p:cNvSpPr/>
          <p:nvPr/>
        </p:nvSpPr>
        <p:spPr>
          <a:xfrm>
            <a:off x="1747462" y="1217938"/>
            <a:ext cx="3390877" cy="2923170"/>
          </a:xfrm>
          <a:prstGeom prst="triangle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437145" y="1276293"/>
            <a:ext cx="0" cy="1965964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7" name="Straight Connector 16"/>
          <p:cNvCxnSpPr/>
          <p:nvPr/>
        </p:nvCxnSpPr>
        <p:spPr>
          <a:xfrm flipH="1" flipV="1">
            <a:off x="3454178" y="3231866"/>
            <a:ext cx="1626184" cy="872586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8" name="Straight Connector 17"/>
          <p:cNvCxnSpPr/>
          <p:nvPr/>
        </p:nvCxnSpPr>
        <p:spPr>
          <a:xfrm flipH="1">
            <a:off x="1799107" y="3221475"/>
            <a:ext cx="1631816" cy="887138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9" name="Rectangle 18"/>
          <p:cNvSpPr/>
          <p:nvPr/>
        </p:nvSpPr>
        <p:spPr>
          <a:xfrm>
            <a:off x="4307443" y="4139786"/>
            <a:ext cx="162576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Rendimiento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56084" y="819150"/>
            <a:ext cx="175400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Conocimiento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3108278" y="2427018"/>
            <a:ext cx="1880755" cy="1620982"/>
          </a:xfrm>
          <a:custGeom>
            <a:avLst/>
            <a:gdLst>
              <a:gd name="connsiteX0" fmla="*/ 1839191 w 1880755"/>
              <a:gd name="connsiteY0" fmla="*/ 1589809 h 1620982"/>
              <a:gd name="connsiteX1" fmla="*/ 332509 w 1880755"/>
              <a:gd name="connsiteY1" fmla="*/ 0 h 1620982"/>
              <a:gd name="connsiteX2" fmla="*/ 0 w 1880755"/>
              <a:gd name="connsiteY2" fmla="*/ 966354 h 1620982"/>
              <a:gd name="connsiteX3" fmla="*/ 1880755 w 1880755"/>
              <a:gd name="connsiteY3" fmla="*/ 1620982 h 16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0755" h="1620982">
                <a:moveTo>
                  <a:pt x="1839191" y="1589809"/>
                </a:moveTo>
                <a:lnTo>
                  <a:pt x="332509" y="0"/>
                </a:lnTo>
                <a:lnTo>
                  <a:pt x="0" y="966354"/>
                </a:lnTo>
                <a:lnTo>
                  <a:pt x="1880755" y="1620982"/>
                </a:lnTo>
              </a:path>
            </a:pathLst>
          </a:custGeom>
          <a:solidFill>
            <a:schemeClr val="accent1">
              <a:lumMod val="75000"/>
              <a:alpha val="68000"/>
            </a:schemeClr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Un gerente “competente”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107935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148174" y="4133752"/>
            <a:ext cx="119776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Personal</a:t>
            </a:r>
          </a:p>
        </p:txBody>
      </p:sp>
      <p:sp>
        <p:nvSpPr>
          <p:cNvPr id="15" name="Isosceles Triangle 14"/>
          <p:cNvSpPr/>
          <p:nvPr/>
        </p:nvSpPr>
        <p:spPr>
          <a:xfrm>
            <a:off x="1747462" y="1217938"/>
            <a:ext cx="3390877" cy="2923170"/>
          </a:xfrm>
          <a:prstGeom prst="triangle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437145" y="1276293"/>
            <a:ext cx="0" cy="1965964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7" name="Straight Connector 16"/>
          <p:cNvCxnSpPr/>
          <p:nvPr/>
        </p:nvCxnSpPr>
        <p:spPr>
          <a:xfrm flipH="1" flipV="1">
            <a:off x="3454178" y="3231866"/>
            <a:ext cx="1626184" cy="872586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8" name="Straight Connector 17"/>
          <p:cNvCxnSpPr/>
          <p:nvPr/>
        </p:nvCxnSpPr>
        <p:spPr>
          <a:xfrm flipH="1">
            <a:off x="1799107" y="3221475"/>
            <a:ext cx="1631816" cy="887138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9" name="Rectangle 18"/>
          <p:cNvSpPr/>
          <p:nvPr/>
        </p:nvSpPr>
        <p:spPr>
          <a:xfrm>
            <a:off x="4307443" y="4139786"/>
            <a:ext cx="162576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Rendimiento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56084" y="819150"/>
            <a:ext cx="175400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Conocimiento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Un gerente “competente”</a:t>
            </a:r>
            <a:endParaRPr lang="es-DO" dirty="0"/>
          </a:p>
        </p:txBody>
      </p:sp>
      <p:sp>
        <p:nvSpPr>
          <p:cNvPr id="5" name="Freeform 4"/>
          <p:cNvSpPr/>
          <p:nvPr/>
        </p:nvSpPr>
        <p:spPr bwMode="auto">
          <a:xfrm>
            <a:off x="2462645" y="2722418"/>
            <a:ext cx="1600200" cy="1018309"/>
          </a:xfrm>
          <a:custGeom>
            <a:avLst/>
            <a:gdLst>
              <a:gd name="connsiteX0" fmla="*/ 976746 w 1600200"/>
              <a:gd name="connsiteY0" fmla="*/ 0 h 1018309"/>
              <a:gd name="connsiteX1" fmla="*/ 1600200 w 1600200"/>
              <a:gd name="connsiteY1" fmla="*/ 852055 h 1018309"/>
              <a:gd name="connsiteX2" fmla="*/ 0 w 1600200"/>
              <a:gd name="connsiteY2" fmla="*/ 1018309 h 1018309"/>
              <a:gd name="connsiteX3" fmla="*/ 976746 w 1600200"/>
              <a:gd name="connsiteY3" fmla="*/ 0 h 1018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0200" h="1018309">
                <a:moveTo>
                  <a:pt x="976746" y="0"/>
                </a:moveTo>
                <a:lnTo>
                  <a:pt x="1600200" y="852055"/>
                </a:lnTo>
                <a:lnTo>
                  <a:pt x="0" y="1018309"/>
                </a:lnTo>
                <a:lnTo>
                  <a:pt x="976746" y="0"/>
                </a:lnTo>
                <a:close/>
              </a:path>
            </a:pathLst>
          </a:custGeom>
          <a:gradFill>
            <a:gsLst>
              <a:gs pos="0">
                <a:schemeClr val="dk1">
                  <a:tint val="50000"/>
                  <a:satMod val="300000"/>
                  <a:alpha val="44000"/>
                </a:schemeClr>
              </a:gs>
              <a:gs pos="35000">
                <a:schemeClr val="dk1">
                  <a:tint val="37000"/>
                  <a:satMod val="300000"/>
                  <a:alpha val="44000"/>
                </a:schemeClr>
              </a:gs>
              <a:gs pos="100000">
                <a:schemeClr val="dk1">
                  <a:tint val="15000"/>
                  <a:satMod val="350000"/>
                  <a:alpha val="36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81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148174" y="4133752"/>
            <a:ext cx="119776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Personal</a:t>
            </a:r>
          </a:p>
        </p:txBody>
      </p:sp>
      <p:sp>
        <p:nvSpPr>
          <p:cNvPr id="15" name="Isosceles Triangle 14"/>
          <p:cNvSpPr/>
          <p:nvPr/>
        </p:nvSpPr>
        <p:spPr>
          <a:xfrm>
            <a:off x="1747462" y="1217938"/>
            <a:ext cx="3390877" cy="2923170"/>
          </a:xfrm>
          <a:prstGeom prst="triangl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437145" y="1276293"/>
            <a:ext cx="0" cy="1965964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7" name="Straight Connector 16"/>
          <p:cNvCxnSpPr/>
          <p:nvPr/>
        </p:nvCxnSpPr>
        <p:spPr>
          <a:xfrm flipH="1" flipV="1">
            <a:off x="3454178" y="3231866"/>
            <a:ext cx="1626184" cy="872586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8" name="Straight Connector 17"/>
          <p:cNvCxnSpPr/>
          <p:nvPr/>
        </p:nvCxnSpPr>
        <p:spPr>
          <a:xfrm flipH="1">
            <a:off x="1799107" y="3221475"/>
            <a:ext cx="1631816" cy="887138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9" name="Rectangle 18"/>
          <p:cNvSpPr/>
          <p:nvPr/>
        </p:nvSpPr>
        <p:spPr>
          <a:xfrm>
            <a:off x="4307443" y="4139786"/>
            <a:ext cx="162576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Rendimiento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56084" y="819150"/>
            <a:ext cx="175400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Conocimiento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Isosceles Triangle 9"/>
          <p:cNvSpPr/>
          <p:nvPr/>
        </p:nvSpPr>
        <p:spPr>
          <a:xfrm>
            <a:off x="1758739" y="1218226"/>
            <a:ext cx="3390877" cy="2923170"/>
          </a:xfrm>
          <a:prstGeom prst="triangle">
            <a:avLst/>
          </a:prstGeom>
          <a:solidFill>
            <a:srgbClr val="00FF00">
              <a:alpha val="46000"/>
            </a:srgb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Un gerente “competente”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231414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DO" sz="2800" dirty="0" smtClean="0"/>
              <a:t>En cual dimensión me siento mas fuerte?</a:t>
            </a:r>
            <a:endParaRPr lang="es-D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28750"/>
            <a:ext cx="6553200" cy="3124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DO" sz="2000" dirty="0" smtClean="0"/>
              <a:t>Conéctate a </a:t>
            </a:r>
            <a:r>
              <a:rPr lang="es-DO" sz="2000" dirty="0" smtClean="0">
                <a:hlinkClick r:id="rId2"/>
              </a:rPr>
              <a:t>www.menti.com</a:t>
            </a:r>
            <a:r>
              <a:rPr lang="es-DO" sz="2000" dirty="0" smtClean="0"/>
              <a:t> y usa el código </a:t>
            </a:r>
            <a:r>
              <a:rPr lang="es-DO" sz="2000" b="1" dirty="0" smtClean="0"/>
              <a:t>28 97 3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7400"/>
            <a:ext cx="68580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0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65466" y="4140333"/>
            <a:ext cx="116730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Industria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497904" y="4135976"/>
            <a:ext cx="189667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Organizacional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561222" y="815340"/>
            <a:ext cx="175400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Conocimiento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" name="Regular Pentagon 1"/>
          <p:cNvSpPr/>
          <p:nvPr/>
        </p:nvSpPr>
        <p:spPr bwMode="auto">
          <a:xfrm>
            <a:off x="1844307" y="1206772"/>
            <a:ext cx="3207461" cy="2923170"/>
          </a:xfrm>
          <a:prstGeom prst="pen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0382" y="2130076"/>
            <a:ext cx="119776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Personal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57538" y="2130076"/>
            <a:ext cx="162576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Rendimiento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3438225" y="1220932"/>
            <a:ext cx="9813" cy="1584000"/>
          </a:xfrm>
          <a:prstGeom prst="straightConnector1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3431877" y="2340522"/>
            <a:ext cx="1625661" cy="468000"/>
          </a:xfrm>
          <a:prstGeom prst="straightConnector1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1848928" y="2330131"/>
            <a:ext cx="1619891" cy="468000"/>
          </a:xfrm>
          <a:prstGeom prst="straightConnector1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30" name="Straight Arrow Connector 29"/>
          <p:cNvCxnSpPr/>
          <p:nvPr/>
        </p:nvCxnSpPr>
        <p:spPr bwMode="auto">
          <a:xfrm flipV="1">
            <a:off x="2467271" y="2808522"/>
            <a:ext cx="974997" cy="1293500"/>
          </a:xfrm>
          <a:prstGeom prst="straightConnector1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33" name="Straight Arrow Connector 32"/>
          <p:cNvCxnSpPr/>
          <p:nvPr/>
        </p:nvCxnSpPr>
        <p:spPr bwMode="auto">
          <a:xfrm flipH="1" flipV="1">
            <a:off x="3452662" y="2818913"/>
            <a:ext cx="965752" cy="1269130"/>
          </a:xfrm>
          <a:prstGeom prst="straightConnector1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Complementar el PMCD Framework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2110005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" grpId="0"/>
      <p:bldP spid="44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DO" dirty="0" smtClean="0"/>
              <a:t>Estructura del PMCDF</a:t>
            </a:r>
            <a:endParaRPr lang="es-D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882" lvl="1" indent="0">
              <a:buNone/>
            </a:pPr>
            <a:r>
              <a:rPr lang="es-DO" b="1" u="sng" dirty="0" smtClean="0"/>
              <a:t>Elementos</a:t>
            </a:r>
            <a:endParaRPr lang="es-DO" dirty="0"/>
          </a:p>
          <a:p>
            <a:pPr lvl="1">
              <a:buFontTx/>
              <a:buChar char="-"/>
            </a:pPr>
            <a:r>
              <a:rPr lang="es-DO" dirty="0" smtClean="0"/>
              <a:t>Son bloques fundamentales de las competencias</a:t>
            </a:r>
          </a:p>
          <a:p>
            <a:pPr lvl="1"/>
            <a:endParaRPr lang="es-DO" dirty="0" smtClean="0"/>
          </a:p>
          <a:p>
            <a:pPr marL="900067" lvl="3" indent="0">
              <a:buNone/>
            </a:pPr>
            <a:r>
              <a:rPr lang="es-DO" b="1" u="sng" dirty="0" smtClean="0"/>
              <a:t>Criterios de rendimiento</a:t>
            </a:r>
            <a:r>
              <a:rPr lang="es-DO" dirty="0" smtClean="0"/>
              <a:t> </a:t>
            </a:r>
          </a:p>
          <a:p>
            <a:pPr lvl="3">
              <a:buFontTx/>
              <a:buChar char="-"/>
            </a:pPr>
            <a:r>
              <a:rPr lang="es-DO" dirty="0" smtClean="0"/>
              <a:t>Especifican acciones requeridas</a:t>
            </a:r>
          </a:p>
          <a:p>
            <a:pPr lvl="3">
              <a:buFontTx/>
              <a:buChar char="-"/>
            </a:pPr>
            <a:endParaRPr lang="es-DO" dirty="0" smtClean="0"/>
          </a:p>
          <a:p>
            <a:pPr marL="1157230" lvl="4" indent="0">
              <a:buNone/>
            </a:pPr>
            <a:r>
              <a:rPr lang="es-DO" b="1" u="sng" dirty="0" smtClean="0"/>
              <a:t>Expectativas</a:t>
            </a:r>
            <a:endParaRPr lang="es-DO" dirty="0"/>
          </a:p>
          <a:p>
            <a:pPr lvl="4">
              <a:buFontTx/>
              <a:buChar char="-"/>
            </a:pPr>
            <a:r>
              <a:rPr lang="es-DO" dirty="0" smtClean="0"/>
              <a:t>Lo que se espera de las personas</a:t>
            </a:r>
            <a:endParaRPr lang="es-DO" dirty="0"/>
          </a:p>
          <a:p>
            <a:pPr lvl="3">
              <a:buFontTx/>
              <a:buChar char="-"/>
            </a:pPr>
            <a:endParaRPr lang="es-DO" dirty="0" smtClean="0"/>
          </a:p>
          <a:p>
            <a:pPr marL="1500112" lvl="5" indent="0">
              <a:buNone/>
            </a:pPr>
            <a:r>
              <a:rPr lang="es-DO" b="1" u="sng" dirty="0" smtClean="0"/>
              <a:t>Fuentes de evidencia </a:t>
            </a:r>
            <a:r>
              <a:rPr lang="es-DO" dirty="0" smtClean="0"/>
              <a:t>– </a:t>
            </a:r>
          </a:p>
          <a:p>
            <a:pPr lvl="5">
              <a:buFontTx/>
              <a:buChar char="-"/>
            </a:pPr>
            <a:r>
              <a:rPr lang="es-DO" dirty="0" smtClean="0"/>
              <a:t>Evidencia especifica que se puede validar</a:t>
            </a:r>
          </a:p>
        </p:txBody>
      </p:sp>
    </p:spTree>
    <p:extLst>
      <p:ext uri="{BB962C8B-B14F-4D97-AF65-F5344CB8AC3E}">
        <p14:creationId xmlns:p14="http://schemas.microsoft.com/office/powerpoint/2010/main" val="386425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DO" dirty="0" smtClean="0"/>
              <a:t>Expectativa</a:t>
            </a:r>
            <a:endParaRPr lang="es-D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23546"/>
            <a:ext cx="3416133" cy="1921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507" y="133350"/>
            <a:ext cx="4141102" cy="23293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06" y="2385364"/>
            <a:ext cx="4796387" cy="2697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31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204" y="108306"/>
            <a:ext cx="4704380" cy="264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6748"/>
            <a:ext cx="5238670" cy="2946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Realidad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56819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363" y="285750"/>
            <a:ext cx="3195637" cy="41393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285750"/>
            <a:ext cx="32813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smtClean="0"/>
              <a:t>Core </a:t>
            </a:r>
            <a:r>
              <a:rPr lang="es-CO" sz="1400" b="1" dirty="0" err="1" smtClean="0"/>
              <a:t>Team</a:t>
            </a:r>
            <a:endParaRPr lang="es-CO" sz="1400" b="1" dirty="0" smtClean="0"/>
          </a:p>
          <a:p>
            <a:pPr algn="ctr"/>
            <a:endParaRPr lang="es-CO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smtClean="0"/>
              <a:t>Michael </a:t>
            </a:r>
            <a:r>
              <a:rPr lang="es-CO" sz="1400" dirty="0" err="1" smtClean="0"/>
              <a:t>Yinger</a:t>
            </a:r>
            <a:r>
              <a:rPr lang="es-CO" sz="1400" dirty="0" smtClean="0"/>
              <a:t>, </a:t>
            </a:r>
            <a:r>
              <a:rPr lang="es-CO" sz="1400" dirty="0" err="1" smtClean="0"/>
              <a:t>Chair</a:t>
            </a:r>
            <a:r>
              <a:rPr lang="es-CO" sz="1400" dirty="0" smtClean="0"/>
              <a:t>, USA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err="1" smtClean="0"/>
              <a:t>Dave</a:t>
            </a:r>
            <a:r>
              <a:rPr lang="es-CO" sz="1400" dirty="0" smtClean="0"/>
              <a:t> </a:t>
            </a:r>
            <a:r>
              <a:rPr lang="es-CO" sz="1400" dirty="0" err="1" smtClean="0"/>
              <a:t>Gunner</a:t>
            </a:r>
            <a:r>
              <a:rPr lang="es-CO" sz="1400" dirty="0" smtClean="0"/>
              <a:t>, Vice </a:t>
            </a:r>
            <a:r>
              <a:rPr lang="es-CO" sz="1400" dirty="0" err="1" smtClean="0"/>
              <a:t>Chair</a:t>
            </a:r>
            <a:r>
              <a:rPr lang="es-CO" sz="1400" dirty="0" smtClean="0"/>
              <a:t>, UK</a:t>
            </a:r>
            <a:endParaRPr lang="es-CO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err="1" smtClean="0"/>
              <a:t>Emad</a:t>
            </a:r>
            <a:r>
              <a:rPr lang="es-CO" sz="1400" dirty="0" smtClean="0"/>
              <a:t> </a:t>
            </a:r>
            <a:r>
              <a:rPr lang="es-CO" sz="1400" dirty="0" err="1" smtClean="0"/>
              <a:t>Aziz</a:t>
            </a:r>
            <a:r>
              <a:rPr lang="es-CO" sz="1400" dirty="0" smtClean="0"/>
              <a:t>, Egipto</a:t>
            </a:r>
            <a:endParaRPr lang="es-CO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smtClean="0"/>
              <a:t>Connie </a:t>
            </a:r>
            <a:r>
              <a:rPr lang="es-CO" sz="1400" dirty="0" err="1" smtClean="0"/>
              <a:t>Figley</a:t>
            </a:r>
            <a:r>
              <a:rPr lang="es-CO" sz="1400" dirty="0" smtClean="0"/>
              <a:t>, USA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smtClean="0"/>
              <a:t>Ivo Gerber, CH / COL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err="1" smtClean="0"/>
              <a:t>Tobias</a:t>
            </a:r>
            <a:r>
              <a:rPr lang="es-CO" sz="1400" dirty="0" smtClean="0"/>
              <a:t> </a:t>
            </a:r>
            <a:r>
              <a:rPr lang="es-CO" sz="1400" dirty="0" err="1" smtClean="0"/>
              <a:t>Kindler</a:t>
            </a:r>
            <a:r>
              <a:rPr lang="es-CO" sz="1400" dirty="0" smtClean="0"/>
              <a:t>, 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smtClean="0"/>
              <a:t>Gary </a:t>
            </a:r>
            <a:r>
              <a:rPr lang="es-CO" sz="1400" dirty="0" err="1" smtClean="0"/>
              <a:t>Sikma</a:t>
            </a:r>
            <a:r>
              <a:rPr lang="es-CO" sz="1400" dirty="0" smtClean="0"/>
              <a:t>, USA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err="1" smtClean="0"/>
              <a:t>Langeswaran</a:t>
            </a:r>
            <a:r>
              <a:rPr lang="es-CO" sz="1400" dirty="0" smtClean="0"/>
              <a:t> </a:t>
            </a:r>
            <a:r>
              <a:rPr lang="es-CO" sz="1400" dirty="0" err="1" smtClean="0"/>
              <a:t>Supramaniam</a:t>
            </a:r>
            <a:r>
              <a:rPr lang="es-CO" sz="1400" dirty="0" smtClean="0"/>
              <a:t>, India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724150"/>
            <a:ext cx="32813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smtClean="0"/>
              <a:t>Framework </a:t>
            </a:r>
            <a:r>
              <a:rPr lang="es-CO" sz="1400" b="1" dirty="0" err="1" smtClean="0"/>
              <a:t>Subcommittee</a:t>
            </a:r>
            <a:endParaRPr lang="es-CO" sz="14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0" y="3221826"/>
            <a:ext cx="32813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err="1" smtClean="0"/>
              <a:t>Subject</a:t>
            </a:r>
            <a:r>
              <a:rPr lang="es-CO" sz="1400" b="1" dirty="0" smtClean="0"/>
              <a:t> </a:t>
            </a:r>
            <a:r>
              <a:rPr lang="es-CO" sz="1400" b="1" dirty="0" err="1" smtClean="0"/>
              <a:t>Matter</a:t>
            </a:r>
            <a:r>
              <a:rPr lang="es-CO" sz="1400" b="1" dirty="0" smtClean="0"/>
              <a:t> </a:t>
            </a:r>
            <a:r>
              <a:rPr lang="es-CO" sz="1400" b="1" dirty="0" err="1" smtClean="0"/>
              <a:t>Experts</a:t>
            </a:r>
            <a:endParaRPr lang="es-CO" sz="14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0" y="3719502"/>
            <a:ext cx="3281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smtClean="0"/>
              <a:t>(</a:t>
            </a:r>
            <a:r>
              <a:rPr lang="es-CO" sz="1400" b="1" dirty="0" err="1" smtClean="0"/>
              <a:t>Public</a:t>
            </a:r>
            <a:r>
              <a:rPr lang="es-CO" sz="1400" b="1" dirty="0" smtClean="0"/>
              <a:t> </a:t>
            </a:r>
            <a:r>
              <a:rPr lang="es-CO" sz="1400" b="1" dirty="0" err="1" smtClean="0"/>
              <a:t>Exposure</a:t>
            </a:r>
            <a:r>
              <a:rPr lang="es-CO" sz="1400" b="1" dirty="0" smtClean="0"/>
              <a:t> </a:t>
            </a:r>
            <a:r>
              <a:rPr lang="es-CO" sz="1400" b="1" dirty="0" err="1" smtClean="0"/>
              <a:t>Draft</a:t>
            </a:r>
            <a:r>
              <a:rPr lang="es-CO" sz="1400" b="1" dirty="0" smtClean="0"/>
              <a:t> </a:t>
            </a:r>
            <a:r>
              <a:rPr lang="es-CO" sz="1400" b="1" dirty="0" err="1" smtClean="0"/>
              <a:t>Reviewers</a:t>
            </a:r>
            <a:r>
              <a:rPr lang="es-CO" sz="1400" b="1" dirty="0" smtClean="0"/>
              <a:t>)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823686459"/>
              </p:ext>
            </p:extLst>
          </p:nvPr>
        </p:nvGraphicFramePr>
        <p:xfrm>
          <a:off x="-152400" y="895350"/>
          <a:ext cx="72390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897" y="3248605"/>
            <a:ext cx="2710391" cy="201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86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Graphic spid="10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DO" dirty="0"/>
              <a:t>Ivo Gerber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3950"/>
            <a:ext cx="4953000" cy="2819400"/>
          </a:xfrm>
        </p:spPr>
        <p:txBody>
          <a:bodyPr>
            <a:normAutofit/>
          </a:bodyPr>
          <a:lstStyle/>
          <a:p>
            <a:r>
              <a:rPr lang="es-DO" dirty="0" smtClean="0"/>
              <a:t>Liderando proyectos desde 20 años. Ni uno se ejecutó como fue planeado inicialmente.</a:t>
            </a:r>
          </a:p>
          <a:p>
            <a:endParaRPr lang="es-DO" dirty="0" smtClean="0"/>
          </a:p>
          <a:p>
            <a:r>
              <a:rPr lang="es-DO" dirty="0" smtClean="0"/>
              <a:t>Varios </a:t>
            </a:r>
            <a:r>
              <a:rPr lang="es-DO" dirty="0"/>
              <a:t>proyectos míos fracasaron – </a:t>
            </a:r>
            <a:r>
              <a:rPr lang="es-DO" dirty="0" smtClean="0"/>
              <a:t>fue cuando mas aprendí.</a:t>
            </a:r>
            <a:endParaRPr lang="es-DO" dirty="0"/>
          </a:p>
          <a:p>
            <a:endParaRPr lang="es-DO" dirty="0" smtClean="0"/>
          </a:p>
          <a:p>
            <a:r>
              <a:rPr lang="es-DO" dirty="0" smtClean="0"/>
              <a:t>Mejores prácticas no existen – solo hay buenas prácticas.</a:t>
            </a:r>
            <a:endParaRPr lang="es-DO" dirty="0"/>
          </a:p>
        </p:txBody>
      </p:sp>
      <p:pic>
        <p:nvPicPr>
          <p:cNvPr id="6" name="Imagen 6">
            <a:extLst>
              <a:ext uri="{FF2B5EF4-FFF2-40B4-BE49-F238E27FC236}">
                <a16:creationId xmlns:a16="http://schemas.microsoft.com/office/drawing/2014/main" id="{A94755A5-4072-4E2D-A0E3-11E7AAFA00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78" y="209550"/>
            <a:ext cx="1632749" cy="158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3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Competencias personales</a:t>
            </a:r>
            <a:endParaRPr lang="es-D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438150"/>
            <a:ext cx="4157667" cy="428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64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010" y="1047750"/>
            <a:ext cx="2211583" cy="2520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813" y="44965"/>
            <a:ext cx="1443126" cy="148804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Competencias personales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218939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23" y="590550"/>
            <a:ext cx="4964690" cy="3738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813" y="44965"/>
            <a:ext cx="1443126" cy="14880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10877"/>
          <a:stretch/>
        </p:blipFill>
        <p:spPr>
          <a:xfrm>
            <a:off x="4021413" y="131232"/>
            <a:ext cx="1295400" cy="1315509"/>
          </a:xfrm>
          <a:prstGeom prst="rect">
            <a:avLst/>
          </a:prstGeom>
        </p:spPr>
      </p:pic>
      <p:sp>
        <p:nvSpPr>
          <p:cNvPr id="5" name="Striped Right Arrow 4"/>
          <p:cNvSpPr/>
          <p:nvPr/>
        </p:nvSpPr>
        <p:spPr bwMode="auto">
          <a:xfrm>
            <a:off x="3714360" y="361950"/>
            <a:ext cx="381000" cy="228600"/>
          </a:xfrm>
          <a:prstGeom prst="striped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Striped Right Arrow 7"/>
          <p:cNvSpPr/>
          <p:nvPr/>
        </p:nvSpPr>
        <p:spPr bwMode="auto">
          <a:xfrm>
            <a:off x="308438" y="1347378"/>
            <a:ext cx="381000" cy="228600"/>
          </a:xfrm>
          <a:prstGeom prst="striped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Competencias personales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103507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813" y="44965"/>
            <a:ext cx="1443126" cy="14880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10877"/>
          <a:stretch/>
        </p:blipFill>
        <p:spPr>
          <a:xfrm>
            <a:off x="4021413" y="131232"/>
            <a:ext cx="1295400" cy="1315509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893609"/>
              </p:ext>
            </p:extLst>
          </p:nvPr>
        </p:nvGraphicFramePr>
        <p:xfrm>
          <a:off x="69271" y="1521750"/>
          <a:ext cx="6690668" cy="31074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672667">
                  <a:extLst>
                    <a:ext uri="{9D8B030D-6E8A-4147-A177-3AD203B41FA5}">
                      <a16:colId xmlns:a16="http://schemas.microsoft.com/office/drawing/2014/main" val="1215477565"/>
                    </a:ext>
                  </a:extLst>
                </a:gridCol>
                <a:gridCol w="1672667">
                  <a:extLst>
                    <a:ext uri="{9D8B030D-6E8A-4147-A177-3AD203B41FA5}">
                      <a16:colId xmlns:a16="http://schemas.microsoft.com/office/drawing/2014/main" val="1873739005"/>
                    </a:ext>
                  </a:extLst>
                </a:gridCol>
                <a:gridCol w="1672667">
                  <a:extLst>
                    <a:ext uri="{9D8B030D-6E8A-4147-A177-3AD203B41FA5}">
                      <a16:colId xmlns:a16="http://schemas.microsoft.com/office/drawing/2014/main" val="3311186038"/>
                    </a:ext>
                  </a:extLst>
                </a:gridCol>
                <a:gridCol w="1672667">
                  <a:extLst>
                    <a:ext uri="{9D8B030D-6E8A-4147-A177-3AD203B41FA5}">
                      <a16:colId xmlns:a16="http://schemas.microsoft.com/office/drawing/2014/main" val="219401575"/>
                    </a:ext>
                  </a:extLst>
                </a:gridCol>
              </a:tblGrid>
              <a:tr h="324000">
                <a:tc gridSpan="4">
                  <a:txBody>
                    <a:bodyPr/>
                    <a:lstStyle/>
                    <a:p>
                      <a:pPr marL="0" marR="0" indent="0" algn="l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dirty="0" smtClean="0"/>
                        <a:t>Elemento:</a:t>
                      </a:r>
                      <a:r>
                        <a:rPr lang="es-CO" sz="1200" dirty="0" smtClean="0"/>
                        <a:t> </a:t>
                      </a:r>
                      <a:r>
                        <a:rPr lang="es-CO" sz="1400" dirty="0" smtClean="0"/>
                        <a:t>Escuchar activamente, entender y responder a interesados</a:t>
                      </a:r>
                      <a:endParaRPr lang="es-CO"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0" marB="0" anchor="ctr"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876862"/>
                  </a:ext>
                </a:extLst>
              </a:tr>
              <a:tr h="162560"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/>
                        <a:t>Criterio de rendimiento</a:t>
                      </a:r>
                      <a:endParaRPr lang="es-CO" sz="1100" b="1" dirty="0">
                        <a:latin typeface="+mj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/>
                        <a:t>Expectativa</a:t>
                      </a:r>
                      <a:endParaRPr lang="es-CO" sz="1100" b="1" dirty="0">
                        <a:latin typeface="+mj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/>
                        <a:t>Fuente de</a:t>
                      </a:r>
                      <a:r>
                        <a:rPr lang="es-CO" sz="1100" baseline="0" dirty="0" smtClean="0"/>
                        <a:t> evidencia</a:t>
                      </a:r>
                      <a:endParaRPr lang="es-CO" sz="1100" b="1" dirty="0">
                        <a:latin typeface="+mj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/>
                        <a:t>Ejemplos</a:t>
                      </a:r>
                      <a:endParaRPr lang="es-CO" sz="1100" b="1" dirty="0">
                        <a:latin typeface="+mj-lt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32557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050" dirty="0" smtClean="0"/>
                        <a:t>Escuchar activamente</a:t>
                      </a:r>
                      <a:endParaRPr lang="es-CO" sz="1050" dirty="0">
                        <a:latin typeface="+mj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Miembros de equipo e interesados están satisfechos y sus preocupaciones son tomadas en cuenta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La comunicación es adaptada</a:t>
                      </a:r>
                      <a:r>
                        <a:rPr lang="es-CO" sz="800" baseline="0" dirty="0" smtClean="0"/>
                        <a:t> según la audiencia</a:t>
                      </a:r>
                      <a:endParaRPr lang="es-CO" sz="800" baseline="0" dirty="0" smtClean="0">
                        <a:latin typeface="+mj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Resultados de encuestas de interesados y miembros de equipo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Observaciones documentadas de comunicaciones</a:t>
                      </a:r>
                      <a:endParaRPr lang="es-CO" sz="800" dirty="0">
                        <a:latin typeface="+mj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Feedback sobre empatía y entendimiento de otros puntos de vistas</a:t>
                      </a:r>
                      <a:endParaRPr lang="es-CO" sz="800" dirty="0">
                        <a:latin typeface="+mj-lt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168727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050" dirty="0" smtClean="0"/>
                        <a:t>Entender</a:t>
                      </a:r>
                      <a:r>
                        <a:rPr lang="es-CO" sz="1050" baseline="0" dirty="0" smtClean="0"/>
                        <a:t> comunicación explicita e implícita</a:t>
                      </a:r>
                      <a:endParaRPr lang="es-CO" sz="1050" dirty="0">
                        <a:latin typeface="+mj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Desarrolla y</a:t>
                      </a:r>
                      <a:r>
                        <a:rPr lang="es-CO" sz="800" baseline="0" dirty="0" smtClean="0"/>
                        <a:t> adapta sus estrategias de comunicación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baseline="0" dirty="0" smtClean="0"/>
                        <a:t>Actualiza el registro de interesados y su análisis según necesidad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baseline="0" dirty="0" smtClean="0"/>
                        <a:t>Ajusta el nivel de formalismo según cada interesado</a:t>
                      </a:r>
                      <a:endParaRPr lang="es-CO" sz="800" dirty="0">
                        <a:latin typeface="+mj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Resultados de encuestas de interesados y miembros de equipo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Observaciones documentadas de comunicaciones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Documentos del proyecto</a:t>
                      </a:r>
                      <a:endParaRPr lang="es-CO" sz="800" dirty="0">
                        <a:latin typeface="+mj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Confirmación que la</a:t>
                      </a:r>
                      <a:r>
                        <a:rPr lang="es-CO" sz="800" baseline="0" dirty="0" smtClean="0"/>
                        <a:t> comunicación es recibida y entendida</a:t>
                      </a:r>
                      <a:endParaRPr lang="es-CO" sz="800" dirty="0">
                        <a:latin typeface="+mj-lt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8018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050" dirty="0" smtClean="0"/>
                        <a:t>Responder y actuar en base de expectativas, preocupaciones e issues.</a:t>
                      </a:r>
                      <a:endParaRPr lang="es-CO" sz="1050" dirty="0">
                        <a:latin typeface="+mj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Analiza</a:t>
                      </a:r>
                      <a:r>
                        <a:rPr lang="es-CO" sz="800" baseline="0" dirty="0" smtClean="0"/>
                        <a:t> y evalúa opciones para posteriormente iniciar las acciones correspondientes</a:t>
                      </a:r>
                      <a:endParaRPr lang="es-CO" sz="800" dirty="0">
                        <a:latin typeface="+mj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Resultados de encuestas de interesados y miembros de equipo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Observaciones documentadas de comunicaciones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Documentos del proyecto</a:t>
                      </a:r>
                      <a:endParaRPr lang="es-CO" sz="800" dirty="0" smtClean="0">
                        <a:latin typeface="+mj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dirty="0" smtClean="0"/>
                        <a:t>Respuestas</a:t>
                      </a:r>
                      <a:r>
                        <a:rPr lang="es-CO" sz="800" baseline="0" dirty="0" smtClean="0"/>
                        <a:t> a issues importantes para otros (ej. Issue log)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CO" sz="800" baseline="0" dirty="0" smtClean="0"/>
                        <a:t>Controles de cambios</a:t>
                      </a:r>
                      <a:endParaRPr lang="es-CO" sz="800" dirty="0">
                        <a:latin typeface="+mj-lt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995751777"/>
                  </a:ext>
                </a:extLst>
              </a:tr>
            </a:tbl>
          </a:graphicData>
        </a:graphic>
      </p:graphicFrame>
      <p:sp>
        <p:nvSpPr>
          <p:cNvPr id="5" name="Striped Right Arrow 4"/>
          <p:cNvSpPr/>
          <p:nvPr/>
        </p:nvSpPr>
        <p:spPr bwMode="auto">
          <a:xfrm>
            <a:off x="3714360" y="361950"/>
            <a:ext cx="381000" cy="228600"/>
          </a:xfrm>
          <a:prstGeom prst="striped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2646" y="111162"/>
            <a:ext cx="1773606" cy="1335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887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010" y="1047750"/>
            <a:ext cx="2211583" cy="25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813" y="44965"/>
            <a:ext cx="1443126" cy="148804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Competencias personales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66640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38550"/>
            <a:ext cx="909140" cy="8779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7136" y="1047750"/>
            <a:ext cx="2156327" cy="252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6813" y="44965"/>
            <a:ext cx="1443126" cy="148804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Competencias personales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141727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38550"/>
            <a:ext cx="909140" cy="87795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716" y="3634650"/>
            <a:ext cx="909140" cy="8857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4286" y="1047750"/>
            <a:ext cx="2192776" cy="252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6813" y="44965"/>
            <a:ext cx="1443126" cy="1488041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Competencias personales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41810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38550"/>
            <a:ext cx="909140" cy="87795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716" y="3634650"/>
            <a:ext cx="909140" cy="88574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32" y="3657178"/>
            <a:ext cx="909140" cy="8779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4542" y="1047750"/>
            <a:ext cx="2192776" cy="252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6813" y="44965"/>
            <a:ext cx="1443126" cy="1488041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Competencias personales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14892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38550"/>
            <a:ext cx="909140" cy="87795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716" y="3634650"/>
            <a:ext cx="909140" cy="88574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32" y="3657178"/>
            <a:ext cx="909140" cy="87795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748" y="3657928"/>
            <a:ext cx="909140" cy="8764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4542" y="1047750"/>
            <a:ext cx="2192776" cy="252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6813" y="44965"/>
            <a:ext cx="1443126" cy="148804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Competencias personales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331795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38550"/>
            <a:ext cx="909140" cy="87795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716" y="3634650"/>
            <a:ext cx="909140" cy="88574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32" y="3657178"/>
            <a:ext cx="909140" cy="87795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748" y="3657928"/>
            <a:ext cx="909140" cy="87644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264" y="3653278"/>
            <a:ext cx="909140" cy="8857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84286" y="1047750"/>
            <a:ext cx="2192776" cy="252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6813" y="44965"/>
            <a:ext cx="1443126" cy="1488041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Competencias personales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154217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DO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95350"/>
            <a:ext cx="6553200" cy="1981200"/>
          </a:xfrm>
        </p:spPr>
        <p:txBody>
          <a:bodyPr/>
          <a:lstStyle/>
          <a:p>
            <a:r>
              <a:rPr lang="es-DO" sz="1600" dirty="0" smtClean="0"/>
              <a:t>Cuales son las competencias de un (buen) gerente de proyecto?</a:t>
            </a:r>
          </a:p>
          <a:p>
            <a:endParaRPr lang="es-DO" sz="1600" dirty="0" smtClean="0"/>
          </a:p>
          <a:p>
            <a:r>
              <a:rPr lang="es-DO" sz="1600" dirty="0" smtClean="0"/>
              <a:t>Ser voluntario con el PMI</a:t>
            </a:r>
          </a:p>
          <a:p>
            <a:endParaRPr lang="es-DO" sz="1600" dirty="0" smtClean="0"/>
          </a:p>
          <a:p>
            <a:r>
              <a:rPr lang="es-DO" sz="1600" dirty="0" smtClean="0"/>
              <a:t>Todavía necesitamos gerentes de proyectos?</a:t>
            </a:r>
          </a:p>
          <a:p>
            <a:endParaRPr lang="es-DO" dirty="0" smtClean="0"/>
          </a:p>
        </p:txBody>
      </p:sp>
    </p:spTree>
    <p:extLst>
      <p:ext uri="{BB962C8B-B14F-4D97-AF65-F5344CB8AC3E}">
        <p14:creationId xmlns:p14="http://schemas.microsoft.com/office/powerpoint/2010/main" val="135755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Competencias personales</a:t>
            </a:r>
            <a:endParaRPr lang="es-DO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438150"/>
            <a:ext cx="4157667" cy="428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87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DO" dirty="0" smtClean="0"/>
              <a:t>Aplicación del PMCDF</a:t>
            </a:r>
            <a:endParaRPr lang="es-D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44682"/>
            <a:ext cx="6553200" cy="3657600"/>
          </a:xfrm>
        </p:spPr>
        <p:txBody>
          <a:bodyPr>
            <a:normAutofit/>
          </a:bodyPr>
          <a:lstStyle/>
          <a:p>
            <a:r>
              <a:rPr lang="es-DO" dirty="0" smtClean="0"/>
              <a:t>Empresas</a:t>
            </a:r>
          </a:p>
          <a:p>
            <a:pPr lvl="1"/>
            <a:r>
              <a:rPr lang="es-DO" dirty="0" smtClean="0"/>
              <a:t>Diseñar e implementar un framework de competencias en la organización.</a:t>
            </a:r>
          </a:p>
          <a:p>
            <a:pPr marL="342882" lvl="1" indent="0">
              <a:buNone/>
            </a:pPr>
            <a:endParaRPr lang="es-DO" dirty="0" smtClean="0"/>
          </a:p>
          <a:p>
            <a:r>
              <a:rPr lang="es-DO" dirty="0" smtClean="0"/>
              <a:t>Personas</a:t>
            </a:r>
          </a:p>
          <a:p>
            <a:pPr lvl="1"/>
            <a:r>
              <a:rPr lang="es-DO" dirty="0" smtClean="0"/>
              <a:t>Saber cuales competencias hacen un (buen) gerente de proyecto</a:t>
            </a:r>
          </a:p>
          <a:p>
            <a:pPr lvl="1"/>
            <a:r>
              <a:rPr lang="es-DO" dirty="0" smtClean="0"/>
              <a:t>Identificar las competencias actuales y definir un plan de desarrollo.</a:t>
            </a:r>
          </a:p>
          <a:p>
            <a:endParaRPr lang="es-DO" dirty="0" smtClean="0"/>
          </a:p>
          <a:p>
            <a:r>
              <a:rPr lang="es-DO" dirty="0" smtClean="0"/>
              <a:t>Asesores / Consultores</a:t>
            </a:r>
          </a:p>
          <a:p>
            <a:pPr lvl="1"/>
            <a:r>
              <a:rPr lang="es-DO" dirty="0" smtClean="0"/>
              <a:t>Usar el PMCDF como herramienta poderosa para implementar nuevos modelos de competencias o analizar y complementar modelos existentes.</a:t>
            </a:r>
          </a:p>
          <a:p>
            <a:endParaRPr lang="es-DO" dirty="0" smtClean="0"/>
          </a:p>
          <a:p>
            <a:endParaRPr lang="es-DO" dirty="0" smtClean="0"/>
          </a:p>
        </p:txBody>
      </p:sp>
    </p:spTree>
    <p:extLst>
      <p:ext uri="{BB962C8B-B14F-4D97-AF65-F5344CB8AC3E}">
        <p14:creationId xmlns:p14="http://schemas.microsoft.com/office/powerpoint/2010/main" val="251559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49954804"/>
              </p:ext>
            </p:extLst>
          </p:nvPr>
        </p:nvGraphicFramePr>
        <p:xfrm>
          <a:off x="1143000" y="928255"/>
          <a:ext cx="34290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Arrow Connector 3"/>
          <p:cNvCxnSpPr/>
          <p:nvPr/>
        </p:nvCxnSpPr>
        <p:spPr bwMode="auto">
          <a:xfrm>
            <a:off x="4114800" y="1233055"/>
            <a:ext cx="1066800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Flowchart: Document 5"/>
          <p:cNvSpPr/>
          <p:nvPr/>
        </p:nvSpPr>
        <p:spPr bwMode="auto">
          <a:xfrm>
            <a:off x="5198918" y="928255"/>
            <a:ext cx="973282" cy="60960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sz="1100" dirty="0" smtClean="0">
                <a:solidFill>
                  <a:schemeClr val="bg1"/>
                </a:solidFill>
                <a:latin typeface="Times" charset="0"/>
              </a:rPr>
              <a:t>Criterios de evaluación</a:t>
            </a:r>
            <a:endParaRPr kumimoji="0" lang="es-CO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4097482" y="2182091"/>
            <a:ext cx="1066800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Flowchart: Document 32"/>
          <p:cNvSpPr/>
          <p:nvPr/>
        </p:nvSpPr>
        <p:spPr bwMode="auto">
          <a:xfrm>
            <a:off x="5181600" y="1877291"/>
            <a:ext cx="990600" cy="609600"/>
          </a:xfrm>
          <a:prstGeom prst="flowChartDocument">
            <a:avLst/>
          </a:prstGeom>
          <a:solidFill>
            <a:srgbClr val="47D87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sz="1100" dirty="0" smtClean="0">
                <a:solidFill>
                  <a:schemeClr val="bg1"/>
                </a:solidFill>
                <a:latin typeface="Times" charset="0"/>
              </a:rPr>
              <a:t>Resultados de la evaluación</a:t>
            </a:r>
            <a:endParaRPr kumimoji="0" lang="es-CO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4097482" y="3131126"/>
            <a:ext cx="1066800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Flowchart: Document 34"/>
          <p:cNvSpPr/>
          <p:nvPr/>
        </p:nvSpPr>
        <p:spPr bwMode="auto">
          <a:xfrm>
            <a:off x="5181600" y="2826326"/>
            <a:ext cx="990600" cy="609600"/>
          </a:xfrm>
          <a:prstGeom prst="flowChartDocument">
            <a:avLst/>
          </a:prstGeom>
          <a:solidFill>
            <a:srgbClr val="ACE94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sz="1100" dirty="0" smtClean="0">
                <a:solidFill>
                  <a:schemeClr val="bg1"/>
                </a:solidFill>
                <a:latin typeface="Times" charset="0"/>
              </a:rPr>
              <a:t>Plan de desarrollo de competencias</a:t>
            </a:r>
            <a:endParaRPr kumimoji="0" lang="es-CO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cxnSp>
        <p:nvCxnSpPr>
          <p:cNvPr id="50" name="Elbow Connector 49"/>
          <p:cNvCxnSpPr/>
          <p:nvPr/>
        </p:nvCxnSpPr>
        <p:spPr bwMode="auto">
          <a:xfrm rot="5400000">
            <a:off x="4111950" y="189387"/>
            <a:ext cx="324000" cy="2844000"/>
          </a:xfrm>
          <a:prstGeom prst="bentConnector3">
            <a:avLst>
              <a:gd name="adj1" fmla="val 46705"/>
            </a:avLst>
          </a:prstGeom>
          <a:ln w="19050" cap="flat" cmpd="sng" algn="ctr">
            <a:solidFill>
              <a:schemeClr val="dk1"/>
            </a:solidFill>
            <a:prstDash val="sysDash"/>
            <a:round/>
            <a:headEnd type="diamond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0" name="Elbow Connector 59"/>
          <p:cNvCxnSpPr/>
          <p:nvPr/>
        </p:nvCxnSpPr>
        <p:spPr bwMode="auto">
          <a:xfrm rot="5400000">
            <a:off x="4111950" y="1138421"/>
            <a:ext cx="324000" cy="2844000"/>
          </a:xfrm>
          <a:prstGeom prst="bentConnector3">
            <a:avLst>
              <a:gd name="adj1" fmla="val 46705"/>
            </a:avLst>
          </a:prstGeom>
          <a:ln w="19050" cap="flat" cmpd="sng" algn="ctr">
            <a:solidFill>
              <a:schemeClr val="dk1"/>
            </a:solidFill>
            <a:prstDash val="sysDash"/>
            <a:round/>
            <a:headEnd type="diamond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 bwMode="auto">
          <a:xfrm rot="5400000">
            <a:off x="4111950" y="2087455"/>
            <a:ext cx="324000" cy="2844000"/>
          </a:xfrm>
          <a:prstGeom prst="bentConnector3">
            <a:avLst>
              <a:gd name="adj1" fmla="val 46705"/>
            </a:avLst>
          </a:prstGeom>
          <a:ln w="19050" cap="flat" cmpd="sng" algn="ctr">
            <a:solidFill>
              <a:schemeClr val="dk1"/>
            </a:solidFill>
            <a:prstDash val="sysDash"/>
            <a:round/>
            <a:headEnd type="diamond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2" name="Freeform 71"/>
          <p:cNvSpPr/>
          <p:nvPr/>
        </p:nvSpPr>
        <p:spPr bwMode="auto">
          <a:xfrm>
            <a:off x="997527" y="708314"/>
            <a:ext cx="1880755" cy="3844636"/>
          </a:xfrm>
          <a:custGeom>
            <a:avLst/>
            <a:gdLst>
              <a:gd name="connsiteX0" fmla="*/ 1839191 w 1880755"/>
              <a:gd name="connsiteY0" fmla="*/ 3688773 h 3844636"/>
              <a:gd name="connsiteX1" fmla="*/ 1839191 w 1880755"/>
              <a:gd name="connsiteY1" fmla="*/ 3844636 h 3844636"/>
              <a:gd name="connsiteX2" fmla="*/ 0 w 1880755"/>
              <a:gd name="connsiteY2" fmla="*/ 3844636 h 3844636"/>
              <a:gd name="connsiteX3" fmla="*/ 0 w 1880755"/>
              <a:gd name="connsiteY3" fmla="*/ 0 h 3844636"/>
              <a:gd name="connsiteX4" fmla="*/ 1870364 w 1880755"/>
              <a:gd name="connsiteY4" fmla="*/ 0 h 3844636"/>
              <a:gd name="connsiteX5" fmla="*/ 1870364 w 1880755"/>
              <a:gd name="connsiteY5" fmla="*/ 145473 h 3844636"/>
              <a:gd name="connsiteX6" fmla="*/ 1880755 w 1880755"/>
              <a:gd name="connsiteY6" fmla="*/ 145473 h 3844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0755" h="3844636">
                <a:moveTo>
                  <a:pt x="1839191" y="3688773"/>
                </a:moveTo>
                <a:lnTo>
                  <a:pt x="1839191" y="3844636"/>
                </a:lnTo>
                <a:lnTo>
                  <a:pt x="0" y="3844636"/>
                </a:lnTo>
                <a:lnTo>
                  <a:pt x="0" y="0"/>
                </a:lnTo>
                <a:lnTo>
                  <a:pt x="1870364" y="0"/>
                </a:lnTo>
                <a:lnTo>
                  <a:pt x="1870364" y="145473"/>
                </a:lnTo>
                <a:lnTo>
                  <a:pt x="1880755" y="145473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Desarrollar competencia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197899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94672"/>
              </p:ext>
            </p:extLst>
          </p:nvPr>
        </p:nvGraphicFramePr>
        <p:xfrm>
          <a:off x="609600" y="1484630"/>
          <a:ext cx="5943600" cy="2534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5900">
                  <a:extLst>
                    <a:ext uri="{9D8B030D-6E8A-4147-A177-3AD203B41FA5}">
                      <a16:colId xmlns:a16="http://schemas.microsoft.com/office/drawing/2014/main" val="4227657433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3794095776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3703407330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3624949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Elemento del PMCDF</a:t>
                      </a:r>
                      <a:endParaRPr lang="es-CO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Criterio de rendimiento</a:t>
                      </a:r>
                      <a:endParaRPr lang="es-CO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Nivel</a:t>
                      </a:r>
                      <a:r>
                        <a:rPr lang="es-CO" sz="1200" baseline="0" dirty="0" smtClean="0"/>
                        <a:t> requerido</a:t>
                      </a:r>
                      <a:endParaRPr lang="es-CO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Importancia</a:t>
                      </a:r>
                      <a:endParaRPr lang="es-CO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1475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100" b="1" dirty="0" smtClean="0"/>
                        <a:t>Comunicación</a:t>
                      </a:r>
                      <a:endParaRPr lang="es-CO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Escucha activa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3 – promedio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5 – alto </a:t>
                      </a:r>
                      <a:endParaRPr lang="es-CO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9840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100" b="1" dirty="0" smtClean="0"/>
                        <a:t>Comunicación</a:t>
                      </a:r>
                      <a:endParaRPr lang="es-CO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Conectarse con los interesados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4 – encima del promedio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4 – encima del promedio</a:t>
                      </a:r>
                      <a:endParaRPr lang="es-CO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6577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100" b="1" dirty="0" smtClean="0"/>
                        <a:t>Habilidad influenciador</a:t>
                      </a:r>
                      <a:endParaRPr lang="es-CO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Usa expertos para persuadir</a:t>
                      </a:r>
                      <a:r>
                        <a:rPr lang="es-CO" sz="1000" baseline="0" dirty="0" smtClean="0"/>
                        <a:t> otros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3 – promedio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2 – no esencial</a:t>
                      </a:r>
                      <a:endParaRPr lang="es-CO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406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685766" rtl="0" eaLnBrk="1" latinLnBrk="0" hangingPunct="1"/>
                      <a:r>
                        <a:rPr lang="es-CO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Elemento Organizacional</a:t>
                      </a:r>
                      <a:endParaRPr lang="es-CO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766" rtl="0" eaLnBrk="1" latinLnBrk="0" hangingPunct="1"/>
                      <a:r>
                        <a:rPr lang="es-CO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Criterio de rendimiento</a:t>
                      </a:r>
                      <a:endParaRPr lang="es-CO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766" rtl="0" eaLnBrk="1" latinLnBrk="0" hangingPunct="1"/>
                      <a:r>
                        <a:rPr lang="es-CO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Nivel requerido</a:t>
                      </a:r>
                      <a:endParaRPr lang="es-CO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766" rtl="0" eaLnBrk="1" latinLnBrk="0" hangingPunct="1"/>
                      <a:r>
                        <a:rPr lang="es-CO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Importancia</a:t>
                      </a:r>
                      <a:endParaRPr lang="es-CO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4BAC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667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685766" rtl="0" eaLnBrk="1" latinLnBrk="0" hangingPunct="1"/>
                      <a:r>
                        <a:rPr lang="es-CO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Consciencia de técnicas agiles</a:t>
                      </a:r>
                      <a:endParaRPr lang="es-CO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SCRUM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4</a:t>
                      </a:r>
                      <a:r>
                        <a:rPr lang="es-CO" sz="1000" baseline="0" dirty="0" smtClean="0"/>
                        <a:t> – encima del promedio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3 - promedio</a:t>
                      </a:r>
                      <a:endParaRPr lang="es-CO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3744717"/>
                  </a:ext>
                </a:extLst>
              </a:tr>
            </a:tbl>
          </a:graphicData>
        </a:graphic>
      </p:graphicFrame>
      <p:sp>
        <p:nvSpPr>
          <p:cNvPr id="5" name="Flowchart: Alternate Process 4"/>
          <p:cNvSpPr/>
          <p:nvPr/>
        </p:nvSpPr>
        <p:spPr bwMode="auto">
          <a:xfrm>
            <a:off x="304800" y="1027430"/>
            <a:ext cx="1524000" cy="304800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Codigo</a:t>
            </a:r>
            <a:r>
              <a:rPr kumimoji="0" lang="es-CO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: 1005</a:t>
            </a:r>
          </a:p>
        </p:txBody>
      </p:sp>
      <p:sp>
        <p:nvSpPr>
          <p:cNvPr id="16" name="Flowchart: Alternate Process 15"/>
          <p:cNvSpPr/>
          <p:nvPr/>
        </p:nvSpPr>
        <p:spPr bwMode="auto">
          <a:xfrm>
            <a:off x="1981200" y="1027430"/>
            <a:ext cx="3276600" cy="304800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Cargo: Gerente de Proyecto -</a:t>
            </a:r>
            <a:r>
              <a:rPr kumimoji="0" lang="es-CO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Junior</a:t>
            </a:r>
            <a:endParaRPr kumimoji="0" lang="es-CO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Definición de cargos</a:t>
            </a:r>
            <a:endParaRPr lang="es-DO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167271337"/>
              </p:ext>
            </p:extLst>
          </p:nvPr>
        </p:nvGraphicFramePr>
        <p:xfrm>
          <a:off x="-152400" y="971550"/>
          <a:ext cx="72390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634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6" grpId="0"/>
      <p:bldGraphic spid="7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347547"/>
              </p:ext>
            </p:extLst>
          </p:nvPr>
        </p:nvGraphicFramePr>
        <p:xfrm>
          <a:off x="457200" y="2338070"/>
          <a:ext cx="5943600" cy="12242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5900">
                  <a:extLst>
                    <a:ext uri="{9D8B030D-6E8A-4147-A177-3AD203B41FA5}">
                      <a16:colId xmlns:a16="http://schemas.microsoft.com/office/drawing/2014/main" val="4227657433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3794095776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3703407330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3624949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Tipo</a:t>
                      </a:r>
                      <a:r>
                        <a:rPr lang="es-CO" sz="1200" baseline="0" dirty="0" smtClean="0"/>
                        <a:t> de competencia</a:t>
                      </a:r>
                      <a:endParaRPr lang="es-CO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Competencia</a:t>
                      </a:r>
                      <a:endParaRPr lang="es-CO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Elemento</a:t>
                      </a:r>
                      <a:endParaRPr lang="es-CO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Nivel</a:t>
                      </a:r>
                      <a:endParaRPr lang="es-CO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1475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100" b="1" dirty="0" smtClean="0"/>
                        <a:t>Personal</a:t>
                      </a:r>
                      <a:endParaRPr lang="es-CO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Liderazgo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Construcción de relaciones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3</a:t>
                      </a:r>
                      <a:endParaRPr lang="es-CO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9840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100" b="1" dirty="0" smtClean="0"/>
                        <a:t>Personal</a:t>
                      </a:r>
                      <a:endParaRPr lang="es-CO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Liderazgo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Habilidad influenciador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4</a:t>
                      </a:r>
                      <a:endParaRPr lang="es-CO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6577589"/>
                  </a:ext>
                </a:extLst>
              </a:tr>
            </a:tbl>
          </a:graphicData>
        </a:graphic>
      </p:graphicFrame>
      <p:sp>
        <p:nvSpPr>
          <p:cNvPr id="16" name="Flowchart: Alternate Process 15"/>
          <p:cNvSpPr/>
          <p:nvPr/>
        </p:nvSpPr>
        <p:spPr bwMode="auto">
          <a:xfrm>
            <a:off x="457200" y="1271270"/>
            <a:ext cx="5943600" cy="990600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144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Código</a:t>
            </a:r>
            <a:r>
              <a:rPr kumimoji="0" lang="es-CO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del entrenamiento: 	PM007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sz="1400" baseline="0" dirty="0" smtClean="0">
                <a:solidFill>
                  <a:schemeClr val="tx1"/>
                </a:solidFill>
                <a:latin typeface="Times" charset="0"/>
              </a:rPr>
              <a:t>Descripción:			Liderazgo</a:t>
            </a:r>
            <a:r>
              <a:rPr lang="es-CO" sz="1400" dirty="0" smtClean="0">
                <a:solidFill>
                  <a:schemeClr val="tx1"/>
                </a:solidFill>
                <a:latin typeface="Times" charset="0"/>
              </a:rPr>
              <a:t> en proyectos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sz="1400" dirty="0" smtClean="0">
                <a:solidFill>
                  <a:schemeClr val="tx1"/>
                </a:solidFill>
                <a:latin typeface="Times" charset="0"/>
              </a:rPr>
              <a:t>Audiencia:			Gerentes de proyectos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sz="1400" dirty="0" smtClean="0">
                <a:solidFill>
                  <a:schemeClr val="tx1"/>
                </a:solidFill>
                <a:latin typeface="Times" charset="0"/>
              </a:rPr>
              <a:t>Tipo:			Presencial con instructor</a:t>
            </a:r>
            <a:endParaRPr kumimoji="0" lang="es-CO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Definición de capacitaciones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38398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777551"/>
              </p:ext>
            </p:extLst>
          </p:nvPr>
        </p:nvGraphicFramePr>
        <p:xfrm>
          <a:off x="152400" y="1464310"/>
          <a:ext cx="6552000" cy="1640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79409577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70340733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62494994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649486262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057873609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931023359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6738649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Criterio de rendimiento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Nivel</a:t>
                      </a:r>
                      <a:r>
                        <a:rPr lang="es-CO" sz="1000" baseline="0" dirty="0" smtClean="0"/>
                        <a:t> requerido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Importancia</a:t>
                      </a:r>
                      <a:endParaRPr lang="es-CO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Auto evaluación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Evaluación</a:t>
                      </a:r>
                      <a:r>
                        <a:rPr lang="es-CO" sz="900" b="0" baseline="0" dirty="0" smtClean="0"/>
                        <a:t> del superior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Evaluación del equipo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Promedio</a:t>
                      </a:r>
                      <a:endParaRPr lang="es-CO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1475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900" dirty="0" smtClean="0"/>
                        <a:t>Escucha activa</a:t>
                      </a:r>
                      <a:endParaRPr lang="es-CO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dirty="0" smtClean="0"/>
                        <a:t>3 – promedio</a:t>
                      </a:r>
                      <a:endParaRPr lang="es-CO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dirty="0" smtClean="0"/>
                        <a:t>5 – alto </a:t>
                      </a:r>
                      <a:endParaRPr lang="es-CO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3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4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3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/>
                        <a:t>3</a:t>
                      </a:r>
                      <a:endParaRPr lang="es-CO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9840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900" dirty="0" smtClean="0"/>
                        <a:t>Conectarse con los interesados</a:t>
                      </a:r>
                      <a:endParaRPr lang="es-CO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dirty="0" smtClean="0"/>
                        <a:t>4 – encima del promedio</a:t>
                      </a:r>
                      <a:endParaRPr lang="es-CO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dirty="0" smtClean="0"/>
                        <a:t>4 – encima del promedio</a:t>
                      </a:r>
                      <a:endParaRPr lang="es-CO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5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3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4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/>
                        <a:t>4</a:t>
                      </a:r>
                      <a:endParaRPr lang="es-CO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6577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900" dirty="0" smtClean="0"/>
                        <a:t>Usa expertos para persuadir</a:t>
                      </a:r>
                      <a:r>
                        <a:rPr lang="es-CO" sz="900" baseline="0" dirty="0" smtClean="0"/>
                        <a:t> otros</a:t>
                      </a:r>
                      <a:endParaRPr lang="es-CO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dirty="0" smtClean="0"/>
                        <a:t>3 – promedio</a:t>
                      </a:r>
                      <a:endParaRPr lang="es-CO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dirty="0" smtClean="0"/>
                        <a:t>2 – no esencial</a:t>
                      </a:r>
                      <a:endParaRPr lang="es-CO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2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3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/>
                        <a:t>4</a:t>
                      </a:r>
                      <a:endParaRPr lang="es-CO" sz="9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/>
                        <a:t>3</a:t>
                      </a:r>
                      <a:endParaRPr lang="es-CO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406652"/>
                  </a:ext>
                </a:extLst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Evaluación de desempeño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184125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Rectangle 2"/>
          <p:cNvSpPr/>
          <p:nvPr/>
        </p:nvSpPr>
        <p:spPr>
          <a:xfrm>
            <a:off x="-13856" y="0"/>
            <a:ext cx="6871855" cy="51435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n w="0"/>
              <a:gradFill>
                <a:gsLst>
                  <a:gs pos="0">
                    <a:srgbClr val="4BACC6">
                      <a:lumMod val="50000"/>
                    </a:srgbClr>
                  </a:gs>
                  <a:gs pos="50000">
                    <a:srgbClr val="4BACC6"/>
                  </a:gs>
                  <a:gs pos="100000">
                    <a:srgbClr val="4BACC6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562" y="1294477"/>
            <a:ext cx="676101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4000" dirty="0" smtClean="0">
                <a:ln w="0"/>
                <a:solidFill>
                  <a:srgbClr val="FF0000"/>
                </a:solidFill>
              </a:rPr>
              <a:t>Todavía necesitamos gerentes de proyectos?</a:t>
            </a:r>
            <a:endParaRPr lang="es-ES" sz="4000" dirty="0">
              <a:ln w="0"/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966" y="3028950"/>
            <a:ext cx="1718514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70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19050"/>
            <a:ext cx="6871855" cy="51435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n w="0"/>
              <a:gradFill>
                <a:gsLst>
                  <a:gs pos="0">
                    <a:srgbClr val="4BACC6">
                      <a:lumMod val="50000"/>
                    </a:srgbClr>
                  </a:gs>
                  <a:gs pos="50000">
                    <a:srgbClr val="4BACC6"/>
                  </a:gs>
                  <a:gs pos="100000">
                    <a:srgbClr val="4BACC6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327" y="292100"/>
            <a:ext cx="4521200" cy="45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75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2"/>
          <a:stretch/>
        </p:blipFill>
        <p:spPr>
          <a:xfrm>
            <a:off x="0" y="-19050"/>
            <a:ext cx="7134225" cy="51625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76200" y="133350"/>
            <a:ext cx="5334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6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Gestión de </a:t>
            </a:r>
            <a:endParaRPr lang="es-ES" sz="3600" dirty="0" smtClean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6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Proyectos / Programas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6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ES" sz="36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 </a:t>
            </a:r>
            <a:r>
              <a:rPr lang="es-ES" sz="36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 arte orientada </a:t>
            </a:r>
            <a:r>
              <a:rPr lang="es-ES" sz="36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</a:t>
            </a:r>
            <a:r>
              <a:rPr lang="es-ES" sz="36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personas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2876550"/>
            <a:ext cx="32881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Ivo Gerber</a:t>
            </a:r>
          </a:p>
          <a:p>
            <a:endParaRPr lang="es-CO" dirty="0" smtClean="0"/>
          </a:p>
          <a:p>
            <a:r>
              <a:rPr lang="es-CO" dirty="0" smtClean="0">
                <a:hlinkClick r:id="rId3"/>
              </a:rPr>
              <a:t>igerber@opm-prime.com</a:t>
            </a:r>
            <a:endParaRPr lang="es-CO" dirty="0" smtClean="0"/>
          </a:p>
          <a:p>
            <a:r>
              <a:rPr lang="es-CO" dirty="0" smtClean="0">
                <a:hlinkClick r:id="rId4"/>
              </a:rPr>
              <a:t>www.linkedin.com/in/ivogerber</a:t>
            </a: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110041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DO" sz="2800" dirty="0" smtClean="0"/>
              <a:t>Algún comentario final?</a:t>
            </a:r>
            <a:endParaRPr lang="es-D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28750"/>
            <a:ext cx="6553200" cy="3124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DO" sz="2000" dirty="0" smtClean="0"/>
              <a:t>Conéctate a </a:t>
            </a:r>
            <a:r>
              <a:rPr lang="es-DO" sz="2000" dirty="0" smtClean="0">
                <a:hlinkClick r:id="rId2"/>
              </a:rPr>
              <a:t>www.menti.com</a:t>
            </a:r>
            <a:r>
              <a:rPr lang="es-DO" sz="2000" dirty="0" smtClean="0"/>
              <a:t> y usa el código </a:t>
            </a:r>
            <a:r>
              <a:rPr lang="es-DO" sz="2000" b="1" dirty="0" smtClean="0"/>
              <a:t>28 97 3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7400"/>
            <a:ext cx="68580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33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DO" dirty="0" smtClean="0"/>
              <a:t>Aviso</a:t>
            </a:r>
            <a:endParaRPr lang="es-D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6350"/>
            <a:ext cx="6858000" cy="19812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DO" sz="1800" b="1" dirty="0" smtClean="0"/>
              <a:t>Todas las opiniones expresadas son solamente las mías. </a:t>
            </a:r>
          </a:p>
          <a:p>
            <a:pPr algn="ctr"/>
            <a:endParaRPr lang="es-DO" sz="1800" b="1" dirty="0" smtClean="0"/>
          </a:p>
          <a:p>
            <a:pPr marL="0" indent="0" algn="ctr">
              <a:buNone/>
            </a:pPr>
            <a:r>
              <a:rPr lang="es-DO" sz="1800" b="1" dirty="0" smtClean="0"/>
              <a:t>PMI no es mi empleador, ni estoy hablando en representación del PMI o de uno de sus grupos de voluntarios.</a:t>
            </a:r>
            <a:endParaRPr lang="es-DO" sz="1800" b="1" dirty="0"/>
          </a:p>
        </p:txBody>
      </p:sp>
    </p:spTree>
    <p:extLst>
      <p:ext uri="{BB962C8B-B14F-4D97-AF65-F5344CB8AC3E}">
        <p14:creationId xmlns:p14="http://schemas.microsoft.com/office/powerpoint/2010/main" val="401079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198" y="133350"/>
            <a:ext cx="5829300" cy="800100"/>
          </a:xfrm>
        </p:spPr>
        <p:txBody>
          <a:bodyPr>
            <a:normAutofit/>
          </a:bodyPr>
          <a:lstStyle/>
          <a:p>
            <a:pPr algn="ctr">
              <a:lnSpc>
                <a:spcPct val="130000"/>
              </a:lnSpc>
              <a:spcBef>
                <a:spcPct val="20000"/>
              </a:spcBef>
              <a:buClr>
                <a:srgbClr val="007AC2"/>
              </a:buClr>
            </a:pPr>
            <a:r>
              <a:rPr lang="es-CO" sz="2800" dirty="0">
                <a:solidFill>
                  <a:srgbClr val="0D107D"/>
                </a:solidFill>
              </a:rPr>
              <a:t>Gracias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947984"/>
            <a:ext cx="1143000" cy="72492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005647"/>
            <a:ext cx="1295400" cy="71762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2793" y="740215"/>
            <a:ext cx="6705600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>
                <a:solidFill>
                  <a:srgbClr val="0D107D"/>
                </a:solidFill>
              </a:rPr>
              <a:t>Los </a:t>
            </a:r>
            <a:r>
              <a:rPr lang="en-US" sz="1600" b="1" kern="0" dirty="0" err="1">
                <a:solidFill>
                  <a:srgbClr val="0D107D"/>
                </a:solidFill>
              </a:rPr>
              <a:t>esperamos</a:t>
            </a:r>
            <a:r>
              <a:rPr lang="en-US" sz="1600" b="1" kern="0" dirty="0">
                <a:solidFill>
                  <a:srgbClr val="0D107D"/>
                </a:solidFill>
              </a:rPr>
              <a:t> en </a:t>
            </a:r>
            <a:r>
              <a:rPr lang="en-US" sz="1600" b="1" kern="0" dirty="0" err="1">
                <a:solidFill>
                  <a:srgbClr val="0D107D"/>
                </a:solidFill>
              </a:rPr>
              <a:t>nuestro</a:t>
            </a:r>
            <a:r>
              <a:rPr lang="en-US" sz="1600" b="1" kern="0" dirty="0">
                <a:solidFill>
                  <a:srgbClr val="0D107D"/>
                </a:solidFill>
              </a:rPr>
              <a:t> </a:t>
            </a:r>
            <a:r>
              <a:rPr lang="en-US" sz="1600" b="1" kern="0" dirty="0" err="1">
                <a:solidFill>
                  <a:srgbClr val="0D107D"/>
                </a:solidFill>
              </a:rPr>
              <a:t>próximo</a:t>
            </a:r>
            <a:r>
              <a:rPr lang="en-US" sz="1600" b="1" kern="0" dirty="0">
                <a:solidFill>
                  <a:srgbClr val="0D107D"/>
                </a:solidFill>
              </a:rPr>
              <a:t> Webinar</a:t>
            </a:r>
          </a:p>
          <a:p>
            <a:endParaRPr lang="en-US" sz="1600" b="1" kern="0" dirty="0">
              <a:solidFill>
                <a:srgbClr val="0D107D"/>
              </a:solidFill>
            </a:endParaRPr>
          </a:p>
          <a:p>
            <a:r>
              <a:rPr lang="en-US" sz="1600" b="1" kern="0" dirty="0" err="1">
                <a:solidFill>
                  <a:srgbClr val="0D107D"/>
                </a:solidFill>
              </a:rPr>
              <a:t>Fecha</a:t>
            </a:r>
            <a:r>
              <a:rPr lang="en-US" sz="1600" b="1" kern="0" dirty="0">
                <a:solidFill>
                  <a:srgbClr val="0D107D"/>
                </a:solidFill>
              </a:rPr>
              <a:t>:		</a:t>
            </a:r>
            <a:r>
              <a:rPr lang="en-US" sz="1500" b="1" kern="0" dirty="0" smtClean="0">
                <a:solidFill>
                  <a:srgbClr val="455560"/>
                </a:solidFill>
              </a:rPr>
              <a:t>10.04.2019</a:t>
            </a:r>
            <a:endParaRPr lang="en-US" sz="1500" dirty="0">
              <a:solidFill>
                <a:srgbClr val="455560"/>
              </a:solidFill>
            </a:endParaRPr>
          </a:p>
          <a:p>
            <a:r>
              <a:rPr lang="en-US" sz="1600" b="1" kern="0" dirty="0" err="1">
                <a:solidFill>
                  <a:srgbClr val="0D107D"/>
                </a:solidFill>
              </a:rPr>
              <a:t>Tema</a:t>
            </a:r>
            <a:r>
              <a:rPr lang="en-US" sz="1600" b="1" kern="0" dirty="0">
                <a:solidFill>
                  <a:srgbClr val="0D107D"/>
                </a:solidFill>
              </a:rPr>
              <a:t>: 		</a:t>
            </a:r>
            <a:r>
              <a:rPr lang="es-CO" sz="1500" dirty="0" smtClean="0">
                <a:solidFill>
                  <a:srgbClr val="455560"/>
                </a:solidFill>
              </a:rPr>
              <a:t>Como transformar su PMO de gestión tradicional en</a:t>
            </a:r>
          </a:p>
          <a:p>
            <a:r>
              <a:rPr lang="es-CO" sz="1500" dirty="0">
                <a:solidFill>
                  <a:srgbClr val="455560"/>
                </a:solidFill>
              </a:rPr>
              <a:t>	</a:t>
            </a:r>
            <a:r>
              <a:rPr lang="es-CO" sz="1500" dirty="0" smtClean="0">
                <a:solidFill>
                  <a:srgbClr val="455560"/>
                </a:solidFill>
              </a:rPr>
              <a:t>	en bimodal (esquema de maduración)</a:t>
            </a:r>
            <a:endParaRPr lang="es-CO" sz="1500" dirty="0">
              <a:solidFill>
                <a:srgbClr val="455560"/>
              </a:solidFill>
            </a:endParaRPr>
          </a:p>
          <a:p>
            <a:r>
              <a:rPr lang="en-US" sz="1600" b="1" kern="0" dirty="0">
                <a:solidFill>
                  <a:srgbClr val="0D107D"/>
                </a:solidFill>
              </a:rPr>
              <a:t>Presentador: 	</a:t>
            </a:r>
            <a:r>
              <a:rPr lang="es-CO" sz="1500" dirty="0" smtClean="0">
                <a:solidFill>
                  <a:srgbClr val="455560"/>
                </a:solidFill>
              </a:rPr>
              <a:t>Jorge Alberto Moreno </a:t>
            </a:r>
            <a:r>
              <a:rPr lang="es-CO" sz="1500" dirty="0" err="1" smtClean="0">
                <a:solidFill>
                  <a:srgbClr val="455560"/>
                </a:solidFill>
              </a:rPr>
              <a:t>Gomez</a:t>
            </a:r>
            <a:endParaRPr lang="es-CO" sz="1500" dirty="0">
              <a:solidFill>
                <a:srgbClr val="455560"/>
              </a:solidFill>
            </a:endParaRPr>
          </a:p>
          <a:p>
            <a:endParaRPr lang="es-CO" sz="1600" b="1" dirty="0">
              <a:solidFill>
                <a:srgbClr val="1F1472"/>
              </a:solidFill>
            </a:endParaRPr>
          </a:p>
          <a:p>
            <a:r>
              <a:rPr lang="es-CO" sz="1600" b="1" dirty="0" err="1">
                <a:solidFill>
                  <a:srgbClr val="1F1472"/>
                </a:solidFill>
              </a:rPr>
              <a:t>Codigo</a:t>
            </a:r>
            <a:r>
              <a:rPr lang="es-CO" sz="1600" b="1" dirty="0">
                <a:solidFill>
                  <a:srgbClr val="1F1472"/>
                </a:solidFill>
              </a:rPr>
              <a:t> para PDUS</a:t>
            </a:r>
            <a:r>
              <a:rPr lang="es-CO" sz="1600" dirty="0">
                <a:solidFill>
                  <a:schemeClr val="bg2"/>
                </a:solidFill>
              </a:rPr>
              <a:t>: </a:t>
            </a:r>
            <a:r>
              <a:rPr lang="en-US" sz="1500" b="1" dirty="0" smtClean="0">
                <a:solidFill>
                  <a:srgbClr val="455560"/>
                </a:solidFill>
              </a:rPr>
              <a:t>PMIANT201903  </a:t>
            </a:r>
            <a:endParaRPr lang="en-US" sz="1500" b="1" dirty="0">
              <a:solidFill>
                <a:srgbClr val="455560"/>
              </a:solidFill>
            </a:endParaRPr>
          </a:p>
          <a:p>
            <a:endParaRPr lang="es-CO" sz="16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909" y="3955838"/>
            <a:ext cx="1195893" cy="72492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988" y="3943351"/>
            <a:ext cx="1241612" cy="73558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688" y="4005646"/>
            <a:ext cx="1240512" cy="609602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61299" y="2809786"/>
            <a:ext cx="49984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b="1" dirty="0">
                <a:solidFill>
                  <a:srgbClr val="1F1472"/>
                </a:solidFill>
              </a:rPr>
              <a:t>Encuesta:</a:t>
            </a:r>
            <a:r>
              <a:rPr lang="es-CO" dirty="0">
                <a:solidFill>
                  <a:srgbClr val="1F1472"/>
                </a:solidFill>
              </a:rPr>
              <a:t> </a:t>
            </a:r>
            <a:r>
              <a:rPr lang="es-CO" sz="1500" b="1" dirty="0">
                <a:solidFill>
                  <a:srgbClr val="455560"/>
                </a:solidFill>
                <a:hlinkClick r:id="rId7"/>
              </a:rPr>
              <a:t>https://</a:t>
            </a:r>
            <a:r>
              <a:rPr lang="es-CO" sz="1500" b="1" dirty="0" smtClean="0">
                <a:solidFill>
                  <a:srgbClr val="455560"/>
                </a:solidFill>
                <a:hlinkClick r:id="rId7"/>
              </a:rPr>
              <a:t>goo.gl/forms/YzJY6VbPSjWKIloz2</a:t>
            </a:r>
            <a:endParaRPr lang="es-CO" sz="1500" b="1" dirty="0" smtClean="0">
              <a:solidFill>
                <a:srgbClr val="455560"/>
              </a:solidFill>
            </a:endParaRPr>
          </a:p>
          <a:p>
            <a:endParaRPr lang="es-CO" sz="1500" b="1" dirty="0">
              <a:solidFill>
                <a:srgbClr val="4555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8798" y="3204686"/>
            <a:ext cx="25937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Ivo Gerber</a:t>
            </a:r>
          </a:p>
          <a:p>
            <a:r>
              <a:rPr lang="es-CO" sz="1400" dirty="0" smtClean="0">
                <a:hlinkClick r:id="rId8"/>
              </a:rPr>
              <a:t>igerber@opm-prime.com</a:t>
            </a:r>
            <a:endParaRPr lang="es-CO" sz="1400" dirty="0" smtClean="0"/>
          </a:p>
          <a:p>
            <a:r>
              <a:rPr lang="es-CO" sz="1400" dirty="0" smtClean="0">
                <a:hlinkClick r:id="rId9"/>
              </a:rPr>
              <a:t>www.linkedin.com/in/ivogerber</a:t>
            </a:r>
            <a:endParaRPr lang="es-CO" sz="1400" dirty="0" smtClean="0"/>
          </a:p>
        </p:txBody>
      </p:sp>
      <p:sp>
        <p:nvSpPr>
          <p:cNvPr id="11" name="CuadroTexto 8"/>
          <p:cNvSpPr txBox="1"/>
          <p:nvPr/>
        </p:nvSpPr>
        <p:spPr>
          <a:xfrm>
            <a:off x="61299" y="3189160"/>
            <a:ext cx="1141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b="1" dirty="0" smtClean="0">
                <a:solidFill>
                  <a:srgbClr val="1F1472"/>
                </a:solidFill>
              </a:rPr>
              <a:t>Contacto:</a:t>
            </a:r>
            <a:endParaRPr lang="es-CO" sz="1500" b="1" dirty="0">
              <a:solidFill>
                <a:srgbClr val="4555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44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DO" sz="2800" dirty="0" smtClean="0"/>
              <a:t>Cuales son las top 3 competencias de un (buen) gerente de proyecto?</a:t>
            </a:r>
            <a:endParaRPr lang="es-D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28750"/>
            <a:ext cx="6553200" cy="3124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DO" sz="2000" dirty="0" smtClean="0"/>
              <a:t>Conéctate a </a:t>
            </a:r>
            <a:r>
              <a:rPr lang="es-DO" sz="2000" dirty="0" smtClean="0">
                <a:hlinkClick r:id="rId2"/>
              </a:rPr>
              <a:t>www.menti.com</a:t>
            </a:r>
            <a:r>
              <a:rPr lang="es-DO" sz="2000" dirty="0" smtClean="0"/>
              <a:t> y usa el código </a:t>
            </a:r>
            <a:r>
              <a:rPr lang="es-DO" sz="2000" b="1" dirty="0" smtClean="0"/>
              <a:t>28 97 3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7400"/>
            <a:ext cx="68580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37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600" y="438150"/>
            <a:ext cx="419537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PMCDF</a:t>
            </a:r>
            <a:endParaRPr lang="en-US" sz="88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33550"/>
            <a:ext cx="551497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45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85750"/>
            <a:ext cx="3195637" cy="41393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76200" y="1232022"/>
            <a:ext cx="271099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dirty="0" smtClean="0"/>
              <a:t>Core </a:t>
            </a:r>
            <a:r>
              <a:rPr lang="es-CO" sz="1400" b="1" dirty="0" err="1" smtClean="0"/>
              <a:t>Team</a:t>
            </a:r>
            <a:endParaRPr lang="es-CO" sz="1400" b="1" dirty="0" smtClean="0"/>
          </a:p>
          <a:p>
            <a:endParaRPr lang="es-CO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smtClean="0"/>
              <a:t>Michael </a:t>
            </a:r>
            <a:r>
              <a:rPr lang="es-CO" sz="1400" dirty="0" err="1" smtClean="0"/>
              <a:t>Yinger</a:t>
            </a:r>
            <a:r>
              <a:rPr lang="es-CO" sz="1400" dirty="0" smtClean="0"/>
              <a:t>, </a:t>
            </a:r>
            <a:r>
              <a:rPr lang="es-CO" sz="1400" dirty="0" err="1" smtClean="0"/>
              <a:t>Chair</a:t>
            </a:r>
            <a:endParaRPr lang="es-CO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err="1" smtClean="0"/>
              <a:t>Dave</a:t>
            </a:r>
            <a:r>
              <a:rPr lang="es-CO" sz="1400" dirty="0" smtClean="0"/>
              <a:t> </a:t>
            </a:r>
            <a:r>
              <a:rPr lang="es-CO" sz="1400" dirty="0" err="1" smtClean="0"/>
              <a:t>Gunner</a:t>
            </a:r>
            <a:r>
              <a:rPr lang="es-CO" sz="1400" dirty="0" smtClean="0"/>
              <a:t>, Vice </a:t>
            </a:r>
            <a:r>
              <a:rPr lang="es-CO" sz="1400" dirty="0" err="1" smtClean="0"/>
              <a:t>Chair</a:t>
            </a:r>
            <a:endParaRPr lang="es-CO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err="1" smtClean="0"/>
              <a:t>Emad</a:t>
            </a:r>
            <a:r>
              <a:rPr lang="es-CO" sz="1400" dirty="0" smtClean="0"/>
              <a:t> </a:t>
            </a:r>
            <a:r>
              <a:rPr lang="es-CO" sz="1400" dirty="0" err="1" smtClean="0"/>
              <a:t>Aziz</a:t>
            </a:r>
            <a:endParaRPr lang="es-CO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smtClean="0"/>
              <a:t>Connie </a:t>
            </a:r>
            <a:r>
              <a:rPr lang="es-CO" sz="1400" dirty="0" err="1" smtClean="0"/>
              <a:t>Figley</a:t>
            </a:r>
            <a:endParaRPr lang="es-CO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smtClean="0"/>
              <a:t>Ivo Gerber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err="1" smtClean="0"/>
              <a:t>Tobias</a:t>
            </a:r>
            <a:r>
              <a:rPr lang="es-CO" sz="1400" dirty="0" smtClean="0"/>
              <a:t> </a:t>
            </a:r>
            <a:r>
              <a:rPr lang="es-CO" sz="1400" dirty="0" err="1" smtClean="0"/>
              <a:t>Kindler</a:t>
            </a:r>
            <a:endParaRPr lang="es-CO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smtClean="0"/>
              <a:t>Gary </a:t>
            </a:r>
            <a:r>
              <a:rPr lang="es-CO" sz="1400" dirty="0" err="1" smtClean="0"/>
              <a:t>Sikma</a:t>
            </a:r>
            <a:endParaRPr lang="es-CO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 err="1" smtClean="0"/>
              <a:t>Langeswaran</a:t>
            </a:r>
            <a:r>
              <a:rPr lang="es-CO" sz="1400" dirty="0" smtClean="0"/>
              <a:t> </a:t>
            </a:r>
            <a:r>
              <a:rPr lang="es-CO" sz="1400" dirty="0" err="1" smtClean="0"/>
              <a:t>Supramaniam</a:t>
            </a:r>
            <a:endParaRPr lang="es-CO" sz="1400" dirty="0" smtClean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42840958"/>
              </p:ext>
            </p:extLst>
          </p:nvPr>
        </p:nvGraphicFramePr>
        <p:xfrm>
          <a:off x="-152400" y="895350"/>
          <a:ext cx="72390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6731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85750"/>
            <a:ext cx="6740949" cy="3914775"/>
          </a:xfrm>
          <a:prstGeom prst="rect">
            <a:avLst/>
          </a:prstGeom>
        </p:spPr>
      </p:pic>
      <p:sp>
        <p:nvSpPr>
          <p:cNvPr id="4" name="Multiply 3"/>
          <p:cNvSpPr/>
          <p:nvPr/>
        </p:nvSpPr>
        <p:spPr bwMode="auto">
          <a:xfrm>
            <a:off x="1676400" y="1200150"/>
            <a:ext cx="914400" cy="914400"/>
          </a:xfrm>
          <a:prstGeom prst="mathMultiply">
            <a:avLst>
              <a:gd name="adj1" fmla="val 1397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Multiply 12"/>
          <p:cNvSpPr/>
          <p:nvPr/>
        </p:nvSpPr>
        <p:spPr bwMode="auto">
          <a:xfrm>
            <a:off x="2895600" y="1200150"/>
            <a:ext cx="914400" cy="914400"/>
          </a:xfrm>
          <a:prstGeom prst="mathMultiply">
            <a:avLst>
              <a:gd name="adj1" fmla="val 1397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Multiply 13"/>
          <p:cNvSpPr/>
          <p:nvPr/>
        </p:nvSpPr>
        <p:spPr bwMode="auto">
          <a:xfrm>
            <a:off x="4114800" y="1200150"/>
            <a:ext cx="914400" cy="914400"/>
          </a:xfrm>
          <a:prstGeom prst="mathMultiply">
            <a:avLst>
              <a:gd name="adj1" fmla="val 1397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349" y="1938337"/>
            <a:ext cx="76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6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53312" y="4129942"/>
            <a:ext cx="119776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Personal</a:t>
            </a:r>
          </a:p>
        </p:txBody>
      </p:sp>
      <p:sp>
        <p:nvSpPr>
          <p:cNvPr id="8" name="Isosceles Triangle 7"/>
          <p:cNvSpPr/>
          <p:nvPr/>
        </p:nvSpPr>
        <p:spPr>
          <a:xfrm>
            <a:off x="1752600" y="1214128"/>
            <a:ext cx="3390877" cy="2923170"/>
          </a:xfrm>
          <a:prstGeom prst="triangle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442283" y="1272483"/>
            <a:ext cx="0" cy="1965964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1" name="Straight Connector 10"/>
          <p:cNvCxnSpPr/>
          <p:nvPr/>
        </p:nvCxnSpPr>
        <p:spPr>
          <a:xfrm flipH="1" flipV="1">
            <a:off x="3459316" y="3228056"/>
            <a:ext cx="1626184" cy="872586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2" name="Straight Connector 11"/>
          <p:cNvCxnSpPr/>
          <p:nvPr/>
        </p:nvCxnSpPr>
        <p:spPr>
          <a:xfrm flipH="1">
            <a:off x="1804245" y="3217665"/>
            <a:ext cx="1631816" cy="887138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43" name="Rectangle 42"/>
          <p:cNvSpPr/>
          <p:nvPr/>
        </p:nvSpPr>
        <p:spPr>
          <a:xfrm>
            <a:off x="4312581" y="4135976"/>
            <a:ext cx="162576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Rendimiento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561222" y="815340"/>
            <a:ext cx="175400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Conocimiento</a:t>
            </a:r>
            <a:endParaRPr lang="es-ES" sz="2000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6553200" cy="457200"/>
          </a:xfrm>
        </p:spPr>
        <p:txBody>
          <a:bodyPr/>
          <a:lstStyle/>
          <a:p>
            <a:r>
              <a:rPr lang="es-DO" dirty="0" smtClean="0"/>
              <a:t>Dimensiones de competencias según el PMCDF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187039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" grpId="0"/>
      <p:bldP spid="44" grpId="0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eme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852</Words>
  <Application>Microsoft Office PowerPoint</Application>
  <PresentationFormat>Custom</PresentationFormat>
  <Paragraphs>243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Calibri Light</vt:lpstr>
      <vt:lpstr>Times</vt:lpstr>
      <vt:lpstr>Verdana</vt:lpstr>
      <vt:lpstr>Wingdings</vt:lpstr>
      <vt:lpstr>Custom Design</vt:lpstr>
      <vt:lpstr>Theme1</vt:lpstr>
      <vt:lpstr> “La dura verdad de las habilidades blandas” Experiencias vividas en la definición de un estándar del PMI</vt:lpstr>
      <vt:lpstr>Ivo Gerber</vt:lpstr>
      <vt:lpstr>Agenda</vt:lpstr>
      <vt:lpstr>Aviso</vt:lpstr>
      <vt:lpstr>Cuales son las top 3 competencias de un (buen) gerente de proyecto?</vt:lpstr>
      <vt:lpstr>PowerPoint Presentation</vt:lpstr>
      <vt:lpstr>PowerPoint Presentation</vt:lpstr>
      <vt:lpstr>PowerPoint Presentation</vt:lpstr>
      <vt:lpstr>Dimensiones de competencias según el PMCDF</vt:lpstr>
      <vt:lpstr>Un gerente “competente”</vt:lpstr>
      <vt:lpstr>Un gerente “competente”</vt:lpstr>
      <vt:lpstr>Un gerente “competente”</vt:lpstr>
      <vt:lpstr>Un gerente “competente”</vt:lpstr>
      <vt:lpstr>En cual dimensión me siento mas fuerte?</vt:lpstr>
      <vt:lpstr>Complementar el PMCD Framework</vt:lpstr>
      <vt:lpstr>Estructura del PMCDF</vt:lpstr>
      <vt:lpstr>Expectativa</vt:lpstr>
      <vt:lpstr>Realidad</vt:lpstr>
      <vt:lpstr>PowerPoint Presentation</vt:lpstr>
      <vt:lpstr>Competencias personales</vt:lpstr>
      <vt:lpstr>Competencias personales</vt:lpstr>
      <vt:lpstr>Competencias personales</vt:lpstr>
      <vt:lpstr>PowerPoint Presentation</vt:lpstr>
      <vt:lpstr>Competencias personales</vt:lpstr>
      <vt:lpstr>Competencias personales</vt:lpstr>
      <vt:lpstr>Competencias personales</vt:lpstr>
      <vt:lpstr>Competencias personales</vt:lpstr>
      <vt:lpstr>Competencias personales</vt:lpstr>
      <vt:lpstr>Competencias personales</vt:lpstr>
      <vt:lpstr>Competencias personales</vt:lpstr>
      <vt:lpstr>Aplicación del PMCDF</vt:lpstr>
      <vt:lpstr>Desarrollar competencia</vt:lpstr>
      <vt:lpstr>Definición de cargos</vt:lpstr>
      <vt:lpstr>Definición de capacitaciones</vt:lpstr>
      <vt:lpstr>Evaluación de desempeño</vt:lpstr>
      <vt:lpstr>PowerPoint Presentation</vt:lpstr>
      <vt:lpstr>PowerPoint Presentation</vt:lpstr>
      <vt:lpstr>PowerPoint Presentation</vt:lpstr>
      <vt:lpstr>Algún comentario final?</vt:lpstr>
      <vt:lpstr>Gracias</vt:lpstr>
    </vt:vector>
  </TitlesOfParts>
  <Company>OPM prime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“La dura verdad de las habilidades blandas” Experiencias vividas en la definición de un estándar del PMI</dc:title>
  <dc:creator>Ivo Gerber / igerber@opm-prime.com</dc:creator>
  <cp:lastModifiedBy>Ivo Gerber</cp:lastModifiedBy>
  <cp:revision>595</cp:revision>
  <dcterms:created xsi:type="dcterms:W3CDTF">2015-05-29T09:03:37Z</dcterms:created>
  <dcterms:modified xsi:type="dcterms:W3CDTF">2019-03-14T00:10:07Z</dcterms:modified>
</cp:coreProperties>
</file>